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Lst>
  <p:notesMasterIdLst>
    <p:notesMasterId r:id="rId103"/>
  </p:notesMasterIdLst>
  <p:sldIdLst>
    <p:sldId id="259" r:id="rId2"/>
    <p:sldId id="260" r:id="rId3"/>
    <p:sldId id="261" r:id="rId4"/>
    <p:sldId id="262" r:id="rId5"/>
    <p:sldId id="263" r:id="rId6"/>
    <p:sldId id="264" r:id="rId7"/>
    <p:sldId id="265" r:id="rId8"/>
    <p:sldId id="266" r:id="rId9"/>
    <p:sldId id="267" r:id="rId10"/>
    <p:sldId id="269" r:id="rId11"/>
    <p:sldId id="270" r:id="rId12"/>
    <p:sldId id="271" r:id="rId13"/>
    <p:sldId id="272" r:id="rId14"/>
    <p:sldId id="273" r:id="rId15"/>
    <p:sldId id="274" r:id="rId16"/>
    <p:sldId id="275" r:id="rId17"/>
    <p:sldId id="276" r:id="rId18"/>
    <p:sldId id="277" r:id="rId19"/>
    <p:sldId id="268"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4" r:id="rId34"/>
    <p:sldId id="295" r:id="rId35"/>
    <p:sldId id="296" r:id="rId36"/>
    <p:sldId id="297" r:id="rId37"/>
    <p:sldId id="291"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3" r:id="rId53"/>
    <p:sldId id="314" r:id="rId54"/>
    <p:sldId id="315" r:id="rId55"/>
    <p:sldId id="316" r:id="rId56"/>
    <p:sldId id="317" r:id="rId57"/>
    <p:sldId id="318" r:id="rId58"/>
    <p:sldId id="319" r:id="rId59"/>
    <p:sldId id="320" r:id="rId60"/>
    <p:sldId id="321" r:id="rId61"/>
    <p:sldId id="361" r:id="rId62"/>
    <p:sldId id="362" r:id="rId63"/>
    <p:sldId id="363"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4" r:id="rId84"/>
    <p:sldId id="345" r:id="rId85"/>
    <p:sldId id="346" r:id="rId86"/>
    <p:sldId id="347" r:id="rId87"/>
    <p:sldId id="341" r:id="rId88"/>
    <p:sldId id="312" r:id="rId89"/>
    <p:sldId id="342" r:id="rId90"/>
    <p:sldId id="348" r:id="rId91"/>
    <p:sldId id="349" r:id="rId92"/>
    <p:sldId id="350" r:id="rId93"/>
    <p:sldId id="351" r:id="rId94"/>
    <p:sldId id="352" r:id="rId95"/>
    <p:sldId id="353" r:id="rId96"/>
    <p:sldId id="354" r:id="rId97"/>
    <p:sldId id="355" r:id="rId98"/>
    <p:sldId id="356" r:id="rId99"/>
    <p:sldId id="359" r:id="rId100"/>
    <p:sldId id="360" r:id="rId101"/>
    <p:sldId id="357" r:id="rId102"/>
  </p:sldIdLst>
  <p:sldSz cx="9144000" cy="5143500" type="screen16x9"/>
  <p:notesSz cx="6858000" cy="9144000"/>
  <p:embeddedFontLst>
    <p:embeddedFont>
      <p:font typeface="Helvetica Neue" panose="02000503000000020004" pitchFamily="2" charset="0"/>
      <p:regular r:id="rId104"/>
      <p:bold r:id="rId105"/>
      <p:italic r:id="rId106"/>
      <p:boldItalic r:id="rId107"/>
    </p:embeddedFont>
    <p:embeddedFont>
      <p:font typeface="Roboto Slab" pitchFamily="2" charset="0"/>
      <p:regular r:id="rId108"/>
      <p:bold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854"/>
    <p:restoredTop sz="94643"/>
  </p:normalViewPr>
  <p:slideViewPr>
    <p:cSldViewPr snapToGrid="0" snapToObjects="1">
      <p:cViewPr varScale="1">
        <p:scale>
          <a:sx n="160" d="100"/>
          <a:sy n="160" d="100"/>
        </p:scale>
        <p:origin x="496" y="168"/>
      </p:cViewPr>
      <p:guideLst/>
    </p:cSldViewPr>
  </p:slideViewPr>
  <p:notesTextViewPr>
    <p:cViewPr>
      <p:scale>
        <a:sx n="1" d="1"/>
        <a:sy n="1" d="1"/>
      </p:scale>
      <p:origin x="0" y="0"/>
    </p:cViewPr>
  </p:notesTextViewPr>
  <p:sorterViewPr>
    <p:cViewPr>
      <p:scale>
        <a:sx n="198" d="100"/>
        <a:sy n="19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95e07c72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95e07c72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95e07c72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95e07c72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2bec013cc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2bec013cc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 all students will be able to complete all the tasks. Spend no more than 5 minutes, this is just a warm-up.</a:t>
            </a: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838389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1b22d952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1b22d952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139260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1b22d952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1b22d952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Coders should read aloud the objective.</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81145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dcc2b6f86_0_1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7dcc2b6f8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1108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7dcc2b6f86_0_1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7dcc2b6f8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Char char="●"/>
            </a:pPr>
            <a:endParaRPr>
              <a:solidFill>
                <a:schemeClr val="dk1"/>
              </a:solidFill>
            </a:endParaRPr>
          </a:p>
        </p:txBody>
      </p:sp>
    </p:spTree>
    <p:extLst>
      <p:ext uri="{BB962C8B-B14F-4D97-AF65-F5344CB8AC3E}">
        <p14:creationId xmlns:p14="http://schemas.microsoft.com/office/powerpoint/2010/main" val="1214343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7dcc2b6f8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7dcc2b6f8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this exercise live with a mug, box, backpack or anyone physical object you have with you in class. This really helps solidify an abstract concept with something concrete. </a:t>
            </a:r>
            <a:endParaRPr/>
          </a:p>
        </p:txBody>
      </p:sp>
    </p:spTree>
    <p:extLst>
      <p:ext uri="{BB962C8B-B14F-4D97-AF65-F5344CB8AC3E}">
        <p14:creationId xmlns:p14="http://schemas.microsoft.com/office/powerpoint/2010/main" val="2957821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7dcc2b6f8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7dcc2b6f8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7114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dcc2b6f8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7dcc2b6f8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87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dcc2b6f8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dcc2b6f8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7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95e07c72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95e07c72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7dcc2b6f86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7dcc2b6f8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Tree>
    <p:extLst>
      <p:ext uri="{BB962C8B-B14F-4D97-AF65-F5344CB8AC3E}">
        <p14:creationId xmlns:p14="http://schemas.microsoft.com/office/powerpoint/2010/main" val="1594461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7dcc2b6f8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7dcc2b6f8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Once a variable is declared, it can hold anything! We can leave it empty, or we can fill it with a number, a piece of text, a picture, anything!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contents of a variable are called its value.</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We put a value into the variable by assigning it a value</a:t>
            </a:r>
            <a:endParaRPr>
              <a:solidFill>
                <a:schemeClr val="dk1"/>
              </a:solidFill>
            </a:endParaRPr>
          </a:p>
        </p:txBody>
      </p:sp>
    </p:spTree>
    <p:extLst>
      <p:ext uri="{BB962C8B-B14F-4D97-AF65-F5344CB8AC3E}">
        <p14:creationId xmlns:p14="http://schemas.microsoft.com/office/powerpoint/2010/main" val="119088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7dcc2b6f86_0_8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7dcc2b6f8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Before we can start using a variable, we have to declare it and give it a name that we can refer back to</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The syntax is pretty easy</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The name can be anything! It’s i</a:t>
            </a:r>
            <a:r>
              <a:rPr lang="en" u="sng">
                <a:solidFill>
                  <a:schemeClr val="dk1"/>
                </a:solidFill>
              </a:rPr>
              <a:t>mportant to use the name to describe what you intend to put into the variable</a:t>
            </a:r>
            <a:r>
              <a:rPr lang="en">
                <a:solidFill>
                  <a:schemeClr val="dk1"/>
                </a:solidFill>
              </a:rPr>
              <a:t>. Don’t just name things “myVariable,” call it something descriptive, like “playerName” or “score”</a:t>
            </a:r>
            <a:endParaRPr>
              <a:solidFill>
                <a:schemeClr val="dk1"/>
              </a:solidFill>
            </a:endParaRPr>
          </a:p>
        </p:txBody>
      </p:sp>
    </p:spTree>
    <p:extLst>
      <p:ext uri="{BB962C8B-B14F-4D97-AF65-F5344CB8AC3E}">
        <p14:creationId xmlns:p14="http://schemas.microsoft.com/office/powerpoint/2010/main" val="1329547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7dcc2b6f86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7dcc2b6f86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Once a variable is declared, it can hold anything! We can leave it empty, or we can fill it with a number, a piece of text, a picture, anything!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contents of a variable are called its value.</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We put a value into the variable by assigning it a value</a:t>
            </a:r>
            <a:endParaRPr>
              <a:solidFill>
                <a:schemeClr val="dk1"/>
              </a:solidFill>
            </a:endParaRPr>
          </a:p>
        </p:txBody>
      </p:sp>
    </p:spTree>
    <p:extLst>
      <p:ext uri="{BB962C8B-B14F-4D97-AF65-F5344CB8AC3E}">
        <p14:creationId xmlns:p14="http://schemas.microsoft.com/office/powerpoint/2010/main" val="2475879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7dcc2b6f86_0_11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7dcc2b6f86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8842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7dcc2b6f86_0_11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7dcc2b6f86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5405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7dcc2b6f86_0_12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7dcc2b6f86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828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7dcc2b6f86_0_12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7dcc2b6f86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508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7dcc2b6f86_0_13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7dcc2b6f86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871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dcc2b6f86_0_13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dcc2b6f86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26457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64dc161c4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64dc161c4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50">
                <a:solidFill>
                  <a:srgbClr val="333333"/>
                </a:solidFill>
                <a:highlight>
                  <a:srgbClr val="FFFFFF"/>
                </a:highlight>
                <a:latin typeface="Helvetica Neue"/>
                <a:ea typeface="Helvetica Neue"/>
                <a:cs typeface="Helvetica Neue"/>
                <a:sym typeface="Helvetica Neue"/>
              </a:rPr>
              <a:t>But is it really so simple? Where’s the bread? How do you “spread”? How do you put the two pieces of bread together?</a:t>
            </a:r>
            <a:endParaRPr sz="1150">
              <a:solidFill>
                <a:srgbClr val="333333"/>
              </a:solidFill>
              <a:highlight>
                <a:srgbClr val="FFFFFF"/>
              </a:highlight>
              <a:latin typeface="Helvetica Neue"/>
              <a:ea typeface="Helvetica Neue"/>
              <a:cs typeface="Helvetica Neue"/>
              <a:sym typeface="Helvetica Neue"/>
            </a:endParaRPr>
          </a:p>
          <a:p>
            <a:pPr marL="0" lvl="0" indent="0" algn="l" rtl="0">
              <a:lnSpc>
                <a:spcPct val="115000"/>
              </a:lnSpc>
              <a:spcBef>
                <a:spcPts val="1500"/>
              </a:spcBef>
              <a:spcAft>
                <a:spcPts val="1500"/>
              </a:spcAft>
              <a:buNone/>
            </a:pPr>
            <a:r>
              <a:rPr lang="en" sz="1150">
                <a:solidFill>
                  <a:srgbClr val="333333"/>
                </a:solidFill>
                <a:highlight>
                  <a:srgbClr val="FFFFFF"/>
                </a:highlight>
                <a:latin typeface="Helvetica Neue"/>
                <a:ea typeface="Helvetica Neue"/>
                <a:cs typeface="Helvetica Neue"/>
                <a:sym typeface="Helvetica Neue"/>
              </a:rPr>
              <a:t>You and I know how to do these things, but try telling a </a:t>
            </a:r>
            <a:r>
              <a:rPr lang="en" sz="1150" b="1">
                <a:solidFill>
                  <a:srgbClr val="333333"/>
                </a:solidFill>
                <a:highlight>
                  <a:srgbClr val="FFFFFF"/>
                </a:highlight>
                <a:latin typeface="Helvetica Neue"/>
                <a:ea typeface="Helvetica Neue"/>
                <a:cs typeface="Helvetica Neue"/>
                <a:sym typeface="Helvetica Neue"/>
              </a:rPr>
              <a:t>computer</a:t>
            </a:r>
            <a:r>
              <a:rPr lang="en" sz="1150">
                <a:solidFill>
                  <a:srgbClr val="333333"/>
                </a:solidFill>
                <a:highlight>
                  <a:srgbClr val="FFFFFF"/>
                </a:highlight>
                <a:latin typeface="Helvetica Neue"/>
                <a:ea typeface="Helvetica Neue"/>
                <a:cs typeface="Helvetica Neue"/>
                <a:sym typeface="Helvetica Neue"/>
              </a:rPr>
              <a:t> how to make a sandwich! When you write an algorithm for a computer, you have to be </a:t>
            </a:r>
            <a:r>
              <a:rPr lang="en" sz="1150" b="1">
                <a:solidFill>
                  <a:srgbClr val="333333"/>
                </a:solidFill>
                <a:highlight>
                  <a:srgbClr val="FFFFFF"/>
                </a:highlight>
                <a:latin typeface="Helvetica Neue"/>
                <a:ea typeface="Helvetica Neue"/>
                <a:cs typeface="Helvetica Neue"/>
                <a:sym typeface="Helvetica Neue"/>
              </a:rPr>
              <a:t>very specific</a:t>
            </a:r>
            <a:r>
              <a:rPr lang="en" sz="1150">
                <a:solidFill>
                  <a:srgbClr val="333333"/>
                </a:solidFill>
                <a:highlight>
                  <a:srgbClr val="FFFFFF"/>
                </a:highlight>
                <a:latin typeface="Helvetica Neue"/>
                <a:ea typeface="Helvetica Neue"/>
                <a:cs typeface="Helvetica Neue"/>
                <a:sym typeface="Helvetica Neue"/>
              </a:rPr>
              <a:t>, and you have to speak the computer’s </a:t>
            </a:r>
            <a:r>
              <a:rPr lang="en" sz="1150" b="1">
                <a:solidFill>
                  <a:srgbClr val="333333"/>
                </a:solidFill>
                <a:highlight>
                  <a:srgbClr val="FFFFFF"/>
                </a:highlight>
                <a:latin typeface="Helvetica Neue"/>
                <a:ea typeface="Helvetica Neue"/>
                <a:cs typeface="Helvetica Neue"/>
                <a:sym typeface="Helvetica Neue"/>
              </a:rPr>
              <a:t>language</a:t>
            </a:r>
            <a:r>
              <a:rPr lang="en" sz="1150">
                <a:solidFill>
                  <a:srgbClr val="333333"/>
                </a:solidFill>
                <a:highlight>
                  <a:srgbClr val="FFFFFF"/>
                </a:highlight>
                <a:latin typeface="Helvetica Neue"/>
                <a:ea typeface="Helvetica Neue"/>
                <a:cs typeface="Helvetica Neue"/>
                <a:sym typeface="Helvetica Neue"/>
              </a:rPr>
              <a:t>. You do this by using a </a:t>
            </a:r>
            <a:r>
              <a:rPr lang="en" sz="1150" b="1">
                <a:solidFill>
                  <a:srgbClr val="333333"/>
                </a:solidFill>
                <a:highlight>
                  <a:srgbClr val="FFFFFF"/>
                </a:highlight>
                <a:latin typeface="Helvetica Neue"/>
                <a:ea typeface="Helvetica Neue"/>
                <a:cs typeface="Helvetica Neue"/>
                <a:sym typeface="Helvetica Neue"/>
              </a:rPr>
              <a:t>programming</a:t>
            </a:r>
            <a:r>
              <a:rPr lang="en" sz="1150">
                <a:solidFill>
                  <a:srgbClr val="333333"/>
                </a:solidFill>
                <a:highlight>
                  <a:srgbClr val="FFFFFF"/>
                </a:highlight>
                <a:latin typeface="Helvetica Neue"/>
                <a:ea typeface="Helvetica Neue"/>
                <a:cs typeface="Helvetica Neue"/>
                <a:sym typeface="Helvetica Neue"/>
              </a:rPr>
              <a:t> language.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7dcc2b6f86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7dcc2b6f86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endParaRPr>
              <a:solidFill>
                <a:schemeClr val="dk1"/>
              </a:solidFill>
            </a:endParaRPr>
          </a:p>
        </p:txBody>
      </p:sp>
    </p:spTree>
    <p:extLst>
      <p:ext uri="{BB962C8B-B14F-4D97-AF65-F5344CB8AC3E}">
        <p14:creationId xmlns:p14="http://schemas.microsoft.com/office/powerpoint/2010/main" val="3496806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7dcc2b6f86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7dcc2b6f86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endParaRPr>
              <a:solidFill>
                <a:schemeClr val="dk1"/>
              </a:solidFill>
            </a:endParaRPr>
          </a:p>
        </p:txBody>
      </p:sp>
    </p:spTree>
    <p:extLst>
      <p:ext uri="{BB962C8B-B14F-4D97-AF65-F5344CB8AC3E}">
        <p14:creationId xmlns:p14="http://schemas.microsoft.com/office/powerpoint/2010/main" val="2358102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7dcc2b6f86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7dcc2b6f86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endParaRPr>
              <a:solidFill>
                <a:schemeClr val="dk1"/>
              </a:solidFill>
            </a:endParaRPr>
          </a:p>
        </p:txBody>
      </p:sp>
    </p:spTree>
    <p:extLst>
      <p:ext uri="{BB962C8B-B14F-4D97-AF65-F5344CB8AC3E}">
        <p14:creationId xmlns:p14="http://schemas.microsoft.com/office/powerpoint/2010/main" val="4074601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41b22d9520_0_20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41b22d9520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Say:</a:t>
            </a:r>
            <a:endParaRPr b="1"/>
          </a:p>
          <a:p>
            <a:pPr marL="0" lvl="0" indent="0" algn="l" rtl="0">
              <a:spcBef>
                <a:spcPts val="0"/>
              </a:spcBef>
              <a:spcAft>
                <a:spcPts val="0"/>
              </a:spcAft>
              <a:buNone/>
            </a:pPr>
            <a:r>
              <a:rPr lang="en" i="1"/>
              <a:t>Remember, our goal today was to…</a:t>
            </a:r>
            <a:endParaRPr i="1"/>
          </a:p>
        </p:txBody>
      </p:sp>
    </p:spTree>
    <p:extLst>
      <p:ext uri="{BB962C8B-B14F-4D97-AF65-F5344CB8AC3E}">
        <p14:creationId xmlns:p14="http://schemas.microsoft.com/office/powerpoint/2010/main" val="2714184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41b22d9520_0_21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41b22d952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0" lvl="0" indent="0" algn="l" rtl="0">
              <a:spcBef>
                <a:spcPts val="0"/>
              </a:spcBef>
              <a:spcAft>
                <a:spcPts val="0"/>
              </a:spcAft>
              <a:buNone/>
            </a:pPr>
            <a:endParaRPr/>
          </a:p>
        </p:txBody>
      </p:sp>
    </p:spTree>
    <p:extLst>
      <p:ext uri="{BB962C8B-B14F-4D97-AF65-F5344CB8AC3E}">
        <p14:creationId xmlns:p14="http://schemas.microsoft.com/office/powerpoint/2010/main" val="2313916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41b290810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41b290810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506461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1b290810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41b290810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449730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41b22d9520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41b22d9520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4275480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1b2908109_0_2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1b290810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Coders should read aloud the objective.</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639306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1b2908109_0_3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1b290810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Connection slide -- </a:t>
            </a:r>
            <a:endParaRPr/>
          </a:p>
          <a:p>
            <a:pPr marL="0" lvl="0" indent="0" algn="l" rtl="0">
              <a:spcBef>
                <a:spcPts val="0"/>
              </a:spcBef>
              <a:spcAft>
                <a:spcPts val="0"/>
              </a:spcAft>
              <a:buNone/>
            </a:pPr>
            <a:r>
              <a:rPr lang="en"/>
              <a:t>ask students why would a computer need to know the type of a data? </a:t>
            </a:r>
            <a:endParaRPr/>
          </a:p>
        </p:txBody>
      </p:sp>
    </p:spTree>
    <p:extLst>
      <p:ext uri="{BB962C8B-B14F-4D97-AF65-F5344CB8AC3E}">
        <p14:creationId xmlns:p14="http://schemas.microsoft.com/office/powerpoint/2010/main" val="3955619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7dee878ca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7dee878ca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Use this as an opportunity to describe front-end vs. back-end web development.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1b290810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41b290810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lnSpc>
                <a:spcPct val="115000"/>
              </a:lnSpc>
              <a:spcBef>
                <a:spcPts val="0"/>
              </a:spcBef>
              <a:spcAft>
                <a:spcPts val="0"/>
              </a:spcAft>
              <a:buNone/>
            </a:pPr>
            <a:r>
              <a:rPr lang="en">
                <a:solidFill>
                  <a:schemeClr val="dk1"/>
                </a:solidFill>
              </a:rPr>
              <a:t>This slide should be given in presentation mode, to allow the different images to appear</a:t>
            </a:r>
            <a:endParaRPr>
              <a:solidFill>
                <a:schemeClr val="dk1"/>
              </a:solidFill>
            </a:endParaRPr>
          </a:p>
          <a:p>
            <a:pPr marL="0" lvl="0" indent="0" algn="l" rtl="0">
              <a:lnSpc>
                <a:spcPct val="115000"/>
              </a:lnSpc>
              <a:spcBef>
                <a:spcPts val="0"/>
              </a:spcBef>
              <a:spcAft>
                <a:spcPts val="0"/>
              </a:spcAft>
              <a:buNone/>
            </a:pPr>
            <a:r>
              <a:rPr lang="en">
                <a:solidFill>
                  <a:schemeClr val="dk1"/>
                </a:solidFill>
              </a:rPr>
              <a:t>SEE CORRECT ANSWERS BELOW:</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Cauliflower = vegetable</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Strawberry = fruit</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Kiwi = fruit</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Blueberry = fruit</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Celery = vegetable</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Avocado = fruit</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Tomato = fruit</a:t>
            </a:r>
            <a:endParaRPr>
              <a:solidFill>
                <a:schemeClr val="dk1"/>
              </a:solidFill>
            </a:endParaRPr>
          </a:p>
        </p:txBody>
      </p:sp>
    </p:spTree>
    <p:extLst>
      <p:ext uri="{BB962C8B-B14F-4D97-AF65-F5344CB8AC3E}">
        <p14:creationId xmlns:p14="http://schemas.microsoft.com/office/powerpoint/2010/main" val="2222258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41b2908109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41b290810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type of something doesn’t tell you what the thing actually is, but it gives you a sense of what qualities it might have and how to manipulate or use those qualities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Javascript knows what value a variable holds at any time. But it also knows what type of data it is.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Javascript has certain rules about how different data types can interact. This is important because it allows Javascript to figure out when something is wrong in your code and let you know.</a:t>
            </a:r>
            <a:endParaRPr>
              <a:solidFill>
                <a:schemeClr val="dk1"/>
              </a:solidFill>
            </a:endParaRPr>
          </a:p>
        </p:txBody>
      </p:sp>
    </p:spTree>
    <p:extLst>
      <p:ext uri="{BB962C8B-B14F-4D97-AF65-F5344CB8AC3E}">
        <p14:creationId xmlns:p14="http://schemas.microsoft.com/office/powerpoint/2010/main" val="1109656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1b290810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41b290810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t>You might ask the students to tell you what are some of the differences they notice between the two types</a:t>
            </a:r>
            <a:endParaRPr/>
          </a:p>
        </p:txBody>
      </p:sp>
    </p:spTree>
    <p:extLst>
      <p:ext uri="{BB962C8B-B14F-4D97-AF65-F5344CB8AC3E}">
        <p14:creationId xmlns:p14="http://schemas.microsoft.com/office/powerpoint/2010/main" val="2804496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1b2908109_0_6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1b2908109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1130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41b2908109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41b290810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05898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41b2908109_0_7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41b290810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457200" lvl="0" indent="-317500" algn="l" rtl="0">
              <a:spcBef>
                <a:spcPts val="0"/>
              </a:spcBef>
              <a:spcAft>
                <a:spcPts val="0"/>
              </a:spcAft>
              <a:buSzPts val="1400"/>
              <a:buChar char="●"/>
            </a:pPr>
            <a:r>
              <a:rPr lang="en"/>
              <a:t>Rapid fire these - have the whole room call out whether these are strings or numbers</a:t>
            </a:r>
            <a:endParaRPr/>
          </a:p>
          <a:p>
            <a:pPr marL="457200" lvl="0" indent="-317500" algn="l" rtl="0">
              <a:spcBef>
                <a:spcPts val="0"/>
              </a:spcBef>
              <a:spcAft>
                <a:spcPts val="0"/>
              </a:spcAft>
              <a:buSzPts val="1400"/>
              <a:buChar char="●"/>
            </a:pPr>
            <a:r>
              <a:rPr lang="en"/>
              <a:t>Remember that strings will ALWAYS be surrounded by quotation marks. Even if it looks like a number, if it’s got quotation marks around it, Javascript considers it a string</a:t>
            </a:r>
            <a:endParaRPr/>
          </a:p>
        </p:txBody>
      </p:sp>
    </p:spTree>
    <p:extLst>
      <p:ext uri="{BB962C8B-B14F-4D97-AF65-F5344CB8AC3E}">
        <p14:creationId xmlns:p14="http://schemas.microsoft.com/office/powerpoint/2010/main" val="3241888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41b2908109_0_8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41b2908109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25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41b2908109_0_9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41b2908109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50689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41b2908109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41b2908109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7996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1b290810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1b290810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91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595e07c72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595e07c72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41b290810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41b290810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marR="0" lvl="0" indent="0" algn="l" rtl="0">
              <a:lnSpc>
                <a:spcPct val="100000"/>
              </a:lnSpc>
              <a:spcBef>
                <a:spcPts val="0"/>
              </a:spcBef>
              <a:spcAft>
                <a:spcPts val="0"/>
              </a:spcAft>
              <a:buNone/>
            </a:pPr>
            <a:r>
              <a:rPr lang="en"/>
              <a:t>This is the first time students are experiencing the console so don’t worry about having them spell out this code for you. You should lead them through what you are doing and reading the output in the console.</a:t>
            </a:r>
            <a:endParaRPr/>
          </a:p>
        </p:txBody>
      </p:sp>
    </p:spTree>
    <p:extLst>
      <p:ext uri="{BB962C8B-B14F-4D97-AF65-F5344CB8AC3E}">
        <p14:creationId xmlns:p14="http://schemas.microsoft.com/office/powerpoint/2010/main" val="24953970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41b290810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41b290810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Coders should read aloud the objective.</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230058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41b2908109_0_13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41b2908109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t>Order receipt: addition and subtraction (promo code) </a:t>
            </a:r>
            <a:endParaRPr/>
          </a:p>
          <a:p>
            <a:pPr marL="0" lvl="0" indent="0" algn="l" rtl="0">
              <a:spcBef>
                <a:spcPts val="0"/>
              </a:spcBef>
              <a:spcAft>
                <a:spcPts val="0"/>
              </a:spcAft>
              <a:buNone/>
            </a:pPr>
            <a:r>
              <a:rPr lang="en"/>
              <a:t>Ride receipt: addition, subtraction (length of ride), multiplication (NYS tax)</a:t>
            </a:r>
            <a:endParaRPr/>
          </a:p>
          <a:p>
            <a:pPr marL="0" lvl="0" indent="0" algn="l" rtl="0">
              <a:spcBef>
                <a:spcPts val="0"/>
              </a:spcBef>
              <a:spcAft>
                <a:spcPts val="0"/>
              </a:spcAft>
              <a:buNone/>
            </a:pPr>
            <a:r>
              <a:rPr lang="en"/>
              <a:t>Google Maps: subtraction</a:t>
            </a:r>
            <a:endParaRPr/>
          </a:p>
          <a:p>
            <a:pPr marL="0" lvl="0" indent="0" algn="l" rtl="0">
              <a:spcBef>
                <a:spcPts val="0"/>
              </a:spcBef>
              <a:spcAft>
                <a:spcPts val="0"/>
              </a:spcAft>
              <a:buNone/>
            </a:pPr>
            <a:r>
              <a:rPr lang="en"/>
              <a:t>Convertor: multiplication or division</a:t>
            </a:r>
            <a:endParaRPr/>
          </a:p>
        </p:txBody>
      </p:sp>
    </p:spTree>
    <p:extLst>
      <p:ext uri="{BB962C8B-B14F-4D97-AF65-F5344CB8AC3E}">
        <p14:creationId xmlns:p14="http://schemas.microsoft.com/office/powerpoint/2010/main" val="29625928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41b2908109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41b2908109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t>Asterisk for multiplication may be new to students</a:t>
            </a:r>
            <a:endParaRPr/>
          </a:p>
        </p:txBody>
      </p:sp>
    </p:spTree>
    <p:extLst>
      <p:ext uri="{BB962C8B-B14F-4D97-AF65-F5344CB8AC3E}">
        <p14:creationId xmlns:p14="http://schemas.microsoft.com/office/powerpoint/2010/main" val="2613343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41b2908109_0_14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41b290810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solidFill>
                  <a:schemeClr val="dk1"/>
                </a:solidFill>
              </a:rPr>
              <a:t>There are ANIMATIONS. Ask students what the answers are and fill it in on the board or you can click ahead to reveal the answers</a:t>
            </a:r>
            <a:endParaRPr/>
          </a:p>
        </p:txBody>
      </p:sp>
    </p:spTree>
    <p:extLst>
      <p:ext uri="{BB962C8B-B14F-4D97-AF65-F5344CB8AC3E}">
        <p14:creationId xmlns:p14="http://schemas.microsoft.com/office/powerpoint/2010/main" val="8542100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41b2908109_0_15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41b2908109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Ask students what the answer is and fill it in on the board or you can click ahead to reveal the answers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If you’re unfamiliar with PEMDAS, it is a common acronym to represent order of operations: Parentheses, Exponents, Multiplication, Division, Addition and Subtraction.</a:t>
            </a:r>
            <a:endParaRPr>
              <a:solidFill>
                <a:schemeClr val="dk1"/>
              </a:solidFill>
            </a:endParaRPr>
          </a:p>
        </p:txBody>
      </p:sp>
    </p:spTree>
    <p:extLst>
      <p:ext uri="{BB962C8B-B14F-4D97-AF65-F5344CB8AC3E}">
        <p14:creationId xmlns:p14="http://schemas.microsoft.com/office/powerpoint/2010/main" val="1627663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41b2908109_0_16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41b2908109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Ask students what the answer is and fill it in on the board or you can click ahead to reveal the answers</a:t>
            </a:r>
            <a:endParaRPr/>
          </a:p>
        </p:txBody>
      </p:sp>
    </p:spTree>
    <p:extLst>
      <p:ext uri="{BB962C8B-B14F-4D97-AF65-F5344CB8AC3E}">
        <p14:creationId xmlns:p14="http://schemas.microsoft.com/office/powerpoint/2010/main" val="9764992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41b2908109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41b2908109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If a student asks what happens if you use an operator other than + or what happens when you add a string and number together? Tell them to try it in class and see what happens</a:t>
            </a:r>
            <a:endParaRPr/>
          </a:p>
        </p:txBody>
      </p:sp>
    </p:spTree>
    <p:extLst>
      <p:ext uri="{BB962C8B-B14F-4D97-AF65-F5344CB8AC3E}">
        <p14:creationId xmlns:p14="http://schemas.microsoft.com/office/powerpoint/2010/main" val="41224358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41b2908109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41b2908109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solidFill>
                  <a:schemeClr val="dk1"/>
                </a:solidFill>
              </a:rPr>
              <a:t>Emphasize the importance of space and how it changes the final result</a:t>
            </a:r>
            <a:endParaRPr/>
          </a:p>
        </p:txBody>
      </p:sp>
    </p:spTree>
    <p:extLst>
      <p:ext uri="{BB962C8B-B14F-4D97-AF65-F5344CB8AC3E}">
        <p14:creationId xmlns:p14="http://schemas.microsoft.com/office/powerpoint/2010/main" val="7679251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41b2908109_0_18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41b2908109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Imagine your friend asks you what the answer to 5 - “cat” is. It doesn’t make sense, right? That’s because 5 and “cat” have different types, and there’s no clear way to subtract them.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 the same way, Javascript can let you know when you’re trying to do something that doesn’t make sense.</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If we try this in the console, Javascript prints out “NaN” or “Not a number,” which basically means that Javascript has no clue what you’re trying to do.</a:t>
            </a:r>
            <a:endParaRPr>
              <a:solidFill>
                <a:schemeClr val="dk1"/>
              </a:solidFill>
            </a:endParaRPr>
          </a:p>
        </p:txBody>
      </p:sp>
    </p:spTree>
    <p:extLst>
      <p:ext uri="{BB962C8B-B14F-4D97-AF65-F5344CB8AC3E}">
        <p14:creationId xmlns:p14="http://schemas.microsoft.com/office/powerpoint/2010/main" val="116894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7dee878ca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7dee878ca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41b2908109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41b2908109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Ask students not to have their laptops open or use their computers while doing the worksheet.</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Students are encouraged to talk with their seatmates to solve the problems together</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The * problems are bonus problems, students are not expected to finish these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If most students finish and you have time, review the answers. When you are reading the problems, say them like this: "Problem C. I'm declaring a variable num1 and assigning it the value of 3. I'm declaring the variable num2 and assigning it the value of 4. I'm declaring the variable num 3 and assigning the value of num1 + 4. What is the value of num2?"</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The reason you are being SO WORDY with your question is you are doing a THINK ALOUD. You want students to see the = as "assigning value" and not equal to… as they are accustomed to in math.</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Show two different ways they can use the console to check answers. Type the expressions in the JavaScript and use console.log() to print the value of the variable. AND THEN type the expressions in the console to print the results.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907237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41b2908109_0_19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41b2908109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Say:</a:t>
            </a:r>
            <a:endParaRPr b="1"/>
          </a:p>
          <a:p>
            <a:pPr marL="0" lvl="0" indent="0" algn="l" rtl="0">
              <a:spcBef>
                <a:spcPts val="0"/>
              </a:spcBef>
              <a:spcAft>
                <a:spcPts val="0"/>
              </a:spcAft>
              <a:buNone/>
            </a:pPr>
            <a:r>
              <a:rPr lang="en" i="1"/>
              <a:t>Remember, our goal today was to…</a:t>
            </a:r>
            <a:endParaRPr i="1"/>
          </a:p>
        </p:txBody>
      </p:sp>
    </p:spTree>
    <p:extLst>
      <p:ext uri="{BB962C8B-B14F-4D97-AF65-F5344CB8AC3E}">
        <p14:creationId xmlns:p14="http://schemas.microsoft.com/office/powerpoint/2010/main" val="3482767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41b2908109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41b2908109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0" lvl="0" indent="0" algn="l" rtl="0">
              <a:spcBef>
                <a:spcPts val="0"/>
              </a:spcBef>
              <a:spcAft>
                <a:spcPts val="0"/>
              </a:spcAft>
              <a:buNone/>
            </a:pPr>
            <a:endParaRPr/>
          </a:p>
        </p:txBody>
      </p:sp>
    </p:spTree>
    <p:extLst>
      <p:ext uri="{BB962C8B-B14F-4D97-AF65-F5344CB8AC3E}">
        <p14:creationId xmlns:p14="http://schemas.microsoft.com/office/powerpoint/2010/main" val="4691333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1b2fead2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41b2fead2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4771933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1b2fead2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1b2fead2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212669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41b2fead2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41b2fead2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Coders should read aloud the objective.</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281137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41b2fead2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41b2fead2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272826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41b2fead29_0_3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41b2fead2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students to share ideas</a:t>
            </a:r>
            <a:endParaRPr/>
          </a:p>
        </p:txBody>
      </p:sp>
    </p:spTree>
    <p:extLst>
      <p:ext uri="{BB962C8B-B14F-4D97-AF65-F5344CB8AC3E}">
        <p14:creationId xmlns:p14="http://schemas.microsoft.com/office/powerpoint/2010/main" val="21327954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41b2fead29_0_4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41b2fead2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Live Demo: </a:t>
            </a:r>
            <a:r>
              <a:rPr lang="en">
                <a:solidFill>
                  <a:schemeClr val="dk1"/>
                </a:solidFill>
                <a:latin typeface="Roboto"/>
                <a:ea typeface="Roboto"/>
                <a:cs typeface="Roboto"/>
                <a:sym typeface="Roboto"/>
              </a:rPr>
              <a:t>https://popcode.org/?snapshot=614974df-45ef-4de6-862c-cefb8efabbc0</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Teacher Notes: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“Let’s say we wanted to build a comments form like the one on youtube. What do we need to build the comments functionality?”</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Ask students to list out some things they may need.</a:t>
            </a:r>
            <a:endParaRPr>
              <a:solidFill>
                <a:schemeClr val="dk1"/>
              </a:solidFill>
            </a:endParaRPr>
          </a:p>
          <a:p>
            <a:pPr marL="457200" lvl="0" indent="0" algn="l" rtl="0">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3928867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41b2fead29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41b2fead2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Char char="●"/>
            </a:pPr>
            <a:endParaRPr>
              <a:solidFill>
                <a:schemeClr val="dk1"/>
              </a:solidFill>
            </a:endParaRPr>
          </a:p>
        </p:txBody>
      </p:sp>
    </p:spTree>
    <p:extLst>
      <p:ext uri="{BB962C8B-B14F-4D97-AF65-F5344CB8AC3E}">
        <p14:creationId xmlns:p14="http://schemas.microsoft.com/office/powerpoint/2010/main" val="1969300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95e07c725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595e07c725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41b2fead2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41b2fead2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Char char="●"/>
            </a:pPr>
            <a:endParaRPr>
              <a:solidFill>
                <a:schemeClr val="dk1"/>
              </a:solidFill>
            </a:endParaRPr>
          </a:p>
        </p:txBody>
      </p:sp>
    </p:spTree>
    <p:extLst>
      <p:ext uri="{BB962C8B-B14F-4D97-AF65-F5344CB8AC3E}">
        <p14:creationId xmlns:p14="http://schemas.microsoft.com/office/powerpoint/2010/main" val="9915828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6ed5dbcd1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6ed5dbcd1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Char char="●"/>
            </a:pPr>
            <a:endParaRPr>
              <a:solidFill>
                <a:schemeClr val="dk1"/>
              </a:solidFill>
            </a:endParaRPr>
          </a:p>
        </p:txBody>
      </p:sp>
    </p:spTree>
    <p:extLst>
      <p:ext uri="{BB962C8B-B14F-4D97-AF65-F5344CB8AC3E}">
        <p14:creationId xmlns:p14="http://schemas.microsoft.com/office/powerpoint/2010/main" val="14082844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41b2fead29_0_6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41b2fead2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t>Show the students what the rendered &lt;input&gt; box looks like, and that you can type in it.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978069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41b2fead2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41b2fead2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You need to be clear with students that you are declaring a new variable (message) and are assigning it a value - these would be great questions to ask to check for understanding!! </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16990266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41b2fead29_0_8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41b2fead29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You need to be clear with students that you are declaring a new variable (message) and are assigning it a value - these would be great questions to ask to check for understanding!! </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35654232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41b2fead29_0_9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41b2fead2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You need to be clear with students that you are declaring a new variable (message) and are assigning it a value - these would be great questions to ask to check for understanding!! </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23945464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41b2fead29_0_9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41b2fead29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You need to be clear with students that you are declaring a new variable (message) and are assigning it a value - these would be great questions to ask to check for understanding!! </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37193024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1b2fead29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1b2fead29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Declare a variable named message and assign it's value to be retrieved from the input.</a:t>
            </a:r>
            <a:r>
              <a:rPr lang="en">
                <a:solidFill>
                  <a:schemeClr val="dk1"/>
                </a:solidFill>
              </a:rPr>
              <a:t> If students get it partially right, help and be very consistent with this "think aloud"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"On the last line, what is the difference between $(".comments") and (message)?"</a:t>
            </a:r>
            <a:endParaRPr b="1">
              <a:solidFill>
                <a:schemeClr val="dk1"/>
              </a:solidFill>
            </a:endParaRPr>
          </a:p>
          <a:p>
            <a:pPr marL="0" lvl="0" indent="0" algn="l" rtl="0">
              <a:spcBef>
                <a:spcPts val="0"/>
              </a:spcBef>
              <a:spcAft>
                <a:spcPts val="0"/>
              </a:spcAft>
              <a:buNone/>
            </a:pPr>
            <a:r>
              <a:rPr lang="en">
                <a:solidFill>
                  <a:schemeClr val="dk1"/>
                </a:solidFill>
              </a:rPr>
              <a:t>Desired response: One is a div with the class of comments and the other one is a variable named message.</a:t>
            </a:r>
            <a:endParaRPr>
              <a:solidFill>
                <a:schemeClr val="dk1"/>
              </a:solidFill>
            </a:endParaRPr>
          </a:p>
        </p:txBody>
      </p:sp>
    </p:spTree>
    <p:extLst>
      <p:ext uri="{BB962C8B-B14F-4D97-AF65-F5344CB8AC3E}">
        <p14:creationId xmlns:p14="http://schemas.microsoft.com/office/powerpoint/2010/main" val="38172822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41b2fead29_0_11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41b2fead2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t>Make sure to say that you must select the input you want to take the value of --- the same way you must select the element you want to .click on and what to add .text to</a:t>
            </a:r>
            <a:endParaRPr/>
          </a:p>
        </p:txBody>
      </p:sp>
    </p:spTree>
    <p:extLst>
      <p:ext uri="{BB962C8B-B14F-4D97-AF65-F5344CB8AC3E}">
        <p14:creationId xmlns:p14="http://schemas.microsoft.com/office/powerpoint/2010/main" val="35404928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41b2fead2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41b2fead2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i="1">
                <a:solidFill>
                  <a:schemeClr val="dk1"/>
                </a:solidFill>
              </a:rPr>
              <a:t>This is the first time students are seeing </a:t>
            </a:r>
            <a:r>
              <a:rPr lang="en">
                <a:solidFill>
                  <a:schemeClr val="dk1"/>
                </a:solidFill>
              </a:rPr>
              <a:t>alert()</a:t>
            </a:r>
            <a:r>
              <a:rPr lang="en" i="1">
                <a:solidFill>
                  <a:schemeClr val="dk1"/>
                </a:solidFill>
              </a:rPr>
              <a:t> -- briefly explain it and then show an example in the next slide during guided practice</a:t>
            </a:r>
            <a:endParaRPr>
              <a:solidFill>
                <a:schemeClr val="dk1"/>
              </a:solidFill>
            </a:endParaRPr>
          </a:p>
          <a:p>
            <a:pPr marL="0" lvl="0" indent="0" algn="l" rtl="0">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3030627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95e07c72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95e07c72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41b2fead29_0_16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41b2fead29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Say:</a:t>
            </a:r>
            <a:endParaRPr b="1"/>
          </a:p>
          <a:p>
            <a:pPr marL="0" lvl="0" indent="0" algn="l" rtl="0">
              <a:spcBef>
                <a:spcPts val="0"/>
              </a:spcBef>
              <a:spcAft>
                <a:spcPts val="0"/>
              </a:spcAft>
              <a:buNone/>
            </a:pPr>
            <a:r>
              <a:rPr lang="en" i="1"/>
              <a:t>Remember, our goal today was to…</a:t>
            </a:r>
            <a:endParaRPr i="1"/>
          </a:p>
          <a:p>
            <a:pPr marL="0" lvl="0" indent="0" algn="l" rtl="0">
              <a:spcBef>
                <a:spcPts val="0"/>
              </a:spcBef>
              <a:spcAft>
                <a:spcPts val="0"/>
              </a:spcAft>
              <a:buClr>
                <a:schemeClr val="dk1"/>
              </a:buClr>
              <a:buSzPts val="1100"/>
              <a:buFont typeface="Arial"/>
              <a:buNone/>
            </a:pPr>
            <a:r>
              <a:rPr lang="en" i="1"/>
              <a:t>use input.val() to retrieve a value from an input field</a:t>
            </a:r>
            <a:endParaRPr i="1"/>
          </a:p>
          <a:p>
            <a:pPr marL="0" lvl="0" indent="0" algn="l" rtl="0">
              <a:spcBef>
                <a:spcPts val="0"/>
              </a:spcBef>
              <a:spcAft>
                <a:spcPts val="0"/>
              </a:spcAft>
              <a:buClr>
                <a:schemeClr val="dk1"/>
              </a:buClr>
              <a:buSzPts val="1100"/>
              <a:buFont typeface="Arial"/>
              <a:buNone/>
            </a:pPr>
            <a:endParaRPr i="1"/>
          </a:p>
          <a:p>
            <a:pPr marL="0" lvl="0" indent="0" algn="l" rtl="0">
              <a:spcBef>
                <a:spcPts val="0"/>
              </a:spcBef>
              <a:spcAft>
                <a:spcPts val="0"/>
              </a:spcAft>
              <a:buNone/>
            </a:pPr>
            <a:endParaRPr i="1"/>
          </a:p>
        </p:txBody>
      </p:sp>
    </p:spTree>
    <p:extLst>
      <p:ext uri="{BB962C8B-B14F-4D97-AF65-F5344CB8AC3E}">
        <p14:creationId xmlns:p14="http://schemas.microsoft.com/office/powerpoint/2010/main" val="6558801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41b2fead29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41b2fead29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0" lvl="0" indent="0" algn="l" rtl="0">
              <a:spcBef>
                <a:spcPts val="0"/>
              </a:spcBef>
              <a:spcAft>
                <a:spcPts val="0"/>
              </a:spcAft>
              <a:buClr>
                <a:schemeClr val="dk1"/>
              </a:buClr>
              <a:buSzPts val="1100"/>
              <a:buFont typeface="Arial"/>
              <a:buNone/>
            </a:pPr>
            <a:r>
              <a:rPr lang="en">
                <a:solidFill>
                  <a:schemeClr val="dk1"/>
                </a:solidFill>
              </a:rPr>
              <a:t>Students may need clarification on the directions: they should be writing just the javascript portion to retrieve the info from the input field.</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880267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1b395a55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41b395a55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Students should be able to accomplish all of these problems. If they are struggling, you need to review variable types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0968329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41b395a55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41b395a55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Students should be able to accomplish all of these problems. If they are struggling, you need to review variable types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39502250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41b2fead2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41b2fead2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Have students identify where the input field is created in the HTML-- then ask what they think the placeholder attribute is doing. Show what placeholder does by changing it momentarily</a:t>
            </a:r>
            <a:endParaRPr/>
          </a:p>
          <a:p>
            <a:pPr marL="0" lvl="0" indent="0" algn="l" rtl="0">
              <a:spcBef>
                <a:spcPts val="0"/>
              </a:spcBef>
              <a:spcAft>
                <a:spcPts val="0"/>
              </a:spcAft>
              <a:buNone/>
            </a:pPr>
            <a:r>
              <a:rPr lang="en"/>
              <a:t>Make sure to demonstrate that you can use the input info in various vays once it’s stored in a variable by using .text() and alert() with to display the input value</a:t>
            </a:r>
            <a:endParaRPr/>
          </a:p>
        </p:txBody>
      </p:sp>
    </p:spTree>
    <p:extLst>
      <p:ext uri="{BB962C8B-B14F-4D97-AF65-F5344CB8AC3E}">
        <p14:creationId xmlns:p14="http://schemas.microsoft.com/office/powerpoint/2010/main" val="12996564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41b290810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41b290810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t>Demo this webpage to show what operators can do</a:t>
            </a:r>
            <a:endParaRPr/>
          </a:p>
        </p:txBody>
      </p:sp>
    </p:spTree>
    <p:extLst>
      <p:ext uri="{BB962C8B-B14F-4D97-AF65-F5344CB8AC3E}">
        <p14:creationId xmlns:p14="http://schemas.microsoft.com/office/powerpoint/2010/main" val="6187981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41b2fead29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41b2fead29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26195514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41b395a557_0_2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41b395a55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Coders should read aloud the objective.</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846759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41b395a557_0_3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41b395a55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solidFill>
                  <a:schemeClr val="dk1"/>
                </a:solidFill>
              </a:rPr>
              <a:t>Use clear vocabulary with students -- you are </a:t>
            </a:r>
            <a:r>
              <a:rPr lang="en" i="1">
                <a:solidFill>
                  <a:schemeClr val="dk1"/>
                </a:solidFill>
              </a:rPr>
              <a:t>declaring</a:t>
            </a:r>
            <a:r>
              <a:rPr lang="en">
                <a:solidFill>
                  <a:schemeClr val="dk1"/>
                </a:solidFill>
              </a:rPr>
              <a:t> a new variable (called message) and are </a:t>
            </a:r>
            <a:r>
              <a:rPr lang="en" i="1">
                <a:solidFill>
                  <a:schemeClr val="dk1"/>
                </a:solidFill>
              </a:rPr>
              <a:t>assigning</a:t>
            </a:r>
            <a:r>
              <a:rPr lang="en">
                <a:solidFill>
                  <a:schemeClr val="dk1"/>
                </a:solidFill>
              </a:rPr>
              <a:t> it a value - these would be great questions to ask to check for understanding!! </a:t>
            </a:r>
            <a:endParaRPr>
              <a:solidFill>
                <a:schemeClr val="dk1"/>
              </a:solidFill>
            </a:endParaRPr>
          </a:p>
        </p:txBody>
      </p:sp>
    </p:spTree>
    <p:extLst>
      <p:ext uri="{BB962C8B-B14F-4D97-AF65-F5344CB8AC3E}">
        <p14:creationId xmlns:p14="http://schemas.microsoft.com/office/powerpoint/2010/main" val="26467804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41b395a557_0_3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41b395a55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 </a:t>
            </a:r>
            <a:r>
              <a:rPr lang="en">
                <a:solidFill>
                  <a:schemeClr val="dk1"/>
                </a:solidFill>
              </a:rPr>
              <a:t>review what happens in line 3</a:t>
            </a:r>
            <a:endParaRPr>
              <a:solidFill>
                <a:schemeClr val="dk1"/>
              </a:solidFill>
            </a:endParaRPr>
          </a:p>
          <a:p>
            <a:pPr marL="0" lvl="0" indent="0" algn="l" rtl="0">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402379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595e07c72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595e07c72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00"/>
                </a:highlight>
              </a:rPr>
              <a:t>Edit slide if you are using the paper assignment</a:t>
            </a:r>
            <a:endParaRPr>
              <a:highlight>
                <a:srgbClr val="FFFF00"/>
              </a:highlight>
            </a:endParaRPr>
          </a:p>
          <a:p>
            <a:pPr marL="0" lvl="0" indent="0" algn="l" rtl="0">
              <a:spcBef>
                <a:spcPts val="0"/>
              </a:spcBef>
              <a:spcAft>
                <a:spcPts val="0"/>
              </a:spcAft>
              <a:buNone/>
            </a:pPr>
            <a:r>
              <a:rPr lang="en"/>
              <a:t>Walk through the popcode link, open up JS and show students how the code is broken up into sections based on JS concept for this activity. Also read through the first part of the assignment instructions</a:t>
            </a:r>
            <a:endParaRPr/>
          </a:p>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41b395a55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41b395a55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Compare to .text that replaces everything in selected element with .append() in line 3.</a:t>
            </a:r>
            <a:endParaRPr/>
          </a:p>
          <a:p>
            <a:pPr marL="0" lvl="0" indent="0" algn="l" rtl="0">
              <a:spcBef>
                <a:spcPts val="0"/>
              </a:spcBef>
              <a:spcAft>
                <a:spcPts val="0"/>
              </a:spcAft>
              <a:buNone/>
            </a:pPr>
            <a:r>
              <a:rPr lang="en"/>
              <a:t>Animation: What will happen each time the user enters a new input and clicks the button? What will appear?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176197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41b395a55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41b395a55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ASK: What do you think this code will do?</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Then reveal gif in next slide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29058746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1b395a557_0_6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1b395a55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Talk through what is happening in the gif</a:t>
            </a:r>
            <a:endParaRPr>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13068317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41b395a55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41b395a55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rPr>
              <a:t>Why is this useful? Emphasize that changing HTML from JS makes it so that we don’t have to display all the HTML from the get go and</a:t>
            </a:r>
            <a:r>
              <a:rPr lang="en" b="1" i="1">
                <a:solidFill>
                  <a:schemeClr val="dk1"/>
                </a:solidFill>
              </a:rPr>
              <a:t> allows us to respond to user inputs</a:t>
            </a:r>
            <a:endParaRPr b="1" i="1">
              <a:solidFill>
                <a:schemeClr val="dk1"/>
              </a:solidFill>
            </a:endParaRPr>
          </a:p>
          <a:p>
            <a:pPr marL="0" lvl="0" indent="0" algn="l" rtl="0">
              <a:spcBef>
                <a:spcPts val="0"/>
              </a:spcBef>
              <a:spcAft>
                <a:spcPts val="0"/>
              </a:spcAft>
              <a:buNone/>
            </a:pPr>
            <a:r>
              <a:rPr lang="en" b="1" i="1">
                <a:solidFill>
                  <a:schemeClr val="dk1"/>
                </a:solidFill>
              </a:rPr>
              <a:t>Allows us to combine information we've stored from the user any string</a:t>
            </a:r>
            <a:endParaRPr b="1"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18823979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41b395a557_0_8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41b395a55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Ask students what will show up on the webpage? What is newItem holding? What will newItem be replaced with in line 3?</a:t>
            </a:r>
            <a:endParaRPr>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Why is this useful? Emphasize that changing HTML from JS makes it so that we don’t have to display all the HTML from the get go and allows us to respond to user inputs</a:t>
            </a:r>
            <a:endParaRPr i="1">
              <a:solidFill>
                <a:schemeClr val="dk1"/>
              </a:solidFill>
            </a:endParaRPr>
          </a:p>
          <a:p>
            <a:pPr marL="0" lvl="0" indent="0" algn="l" rtl="0">
              <a:spcBef>
                <a:spcPts val="0"/>
              </a:spcBef>
              <a:spcAft>
                <a:spcPts val="0"/>
              </a:spcAft>
              <a:buNone/>
            </a:pPr>
            <a:endParaRPr b="1">
              <a:solidFill>
                <a:schemeClr val="dk1"/>
              </a:solidFill>
            </a:endParaRPr>
          </a:p>
        </p:txBody>
      </p:sp>
    </p:spTree>
    <p:extLst>
      <p:ext uri="{BB962C8B-B14F-4D97-AF65-F5344CB8AC3E}">
        <p14:creationId xmlns:p14="http://schemas.microsoft.com/office/powerpoint/2010/main" val="31869005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41b395a557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41b395a55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is similar to the mad lib you did when creating variables, but this time you’re using input fields to type in responses. </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936301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41b395a557_0_13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41b395a557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Say:</a:t>
            </a:r>
            <a:endParaRPr b="1"/>
          </a:p>
          <a:p>
            <a:pPr marL="0" lvl="0" indent="0" algn="l" rtl="0">
              <a:spcBef>
                <a:spcPts val="0"/>
              </a:spcBef>
              <a:spcAft>
                <a:spcPts val="0"/>
              </a:spcAft>
              <a:buNone/>
            </a:pPr>
            <a:r>
              <a:rPr lang="en" i="1"/>
              <a:t>Remember, our goal today was to…</a:t>
            </a:r>
            <a:endParaRPr i="1"/>
          </a:p>
          <a:p>
            <a:pPr marL="0" lvl="0" indent="0" algn="l" rtl="0">
              <a:spcBef>
                <a:spcPts val="0"/>
              </a:spcBef>
              <a:spcAft>
                <a:spcPts val="0"/>
              </a:spcAft>
              <a:buNone/>
            </a:pPr>
            <a:r>
              <a:rPr lang="en" i="1"/>
              <a:t>use the .append() jQuery action and string interpolation to add HTML elements to a webpage.</a:t>
            </a:r>
            <a:endParaRPr i="1"/>
          </a:p>
          <a:p>
            <a:pPr marL="0" lvl="0" indent="0" algn="l" rtl="0">
              <a:spcBef>
                <a:spcPts val="0"/>
              </a:spcBef>
              <a:spcAft>
                <a:spcPts val="0"/>
              </a:spcAft>
              <a:buNone/>
            </a:pPr>
            <a:endParaRPr i="1"/>
          </a:p>
          <a:p>
            <a:pPr marL="0" lvl="0" indent="0" algn="l" rtl="0">
              <a:spcBef>
                <a:spcPts val="0"/>
              </a:spcBef>
              <a:spcAft>
                <a:spcPts val="0"/>
              </a:spcAft>
              <a:buNone/>
            </a:pPr>
            <a:endParaRPr i="1"/>
          </a:p>
        </p:txBody>
      </p:sp>
    </p:spTree>
    <p:extLst>
      <p:ext uri="{BB962C8B-B14F-4D97-AF65-F5344CB8AC3E}">
        <p14:creationId xmlns:p14="http://schemas.microsoft.com/office/powerpoint/2010/main" val="6396997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41b395a557_0_13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41b395a55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0" lvl="0" indent="0" algn="l" rtl="0">
              <a:spcBef>
                <a:spcPts val="0"/>
              </a:spcBef>
              <a:spcAft>
                <a:spcPts val="0"/>
              </a:spcAft>
              <a:buNone/>
            </a:pPr>
            <a:r>
              <a:rPr lang="en">
                <a:solidFill>
                  <a:schemeClr val="dk1"/>
                </a:solidFill>
              </a:rPr>
              <a:t>Students may need clarification on the directions: they should be writing just the javascript portion to retrieve the info from the input field.</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284058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41b395a55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41b395a55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1248536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1.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8.png"/><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3.png"/><Relationship Id="rId24" Type="http://schemas.openxmlformats.org/officeDocument/2006/relationships/image" Target="../media/image14.png"/><Relationship Id="rId5" Type="http://schemas.openxmlformats.org/officeDocument/2006/relationships/image" Target="../media/image17.png"/><Relationship Id="rId15" Type="http://schemas.openxmlformats.org/officeDocument/2006/relationships/image" Target="../media/image22.png"/><Relationship Id="rId23"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3.png"/><Relationship Id="rId14" Type="http://schemas.openxmlformats.org/officeDocument/2006/relationships/image" Target="../media/image21.png"/><Relationship Id="rId22"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rect Teach - v2">
  <p:cSld name="CUSTOM_2">
    <p:bg>
      <p:bgPr>
        <a:noFill/>
        <a:effectLst/>
      </p:bgPr>
    </p:bg>
    <p:spTree>
      <p:nvGrpSpPr>
        <p:cNvPr id="1" name="Shape 8"/>
        <p:cNvGrpSpPr/>
        <p:nvPr/>
      </p:nvGrpSpPr>
      <p:grpSpPr>
        <a:xfrm>
          <a:off x="0" y="0"/>
          <a:ext cx="0" cy="0"/>
          <a:chOff x="0" y="0"/>
          <a:chExt cx="0" cy="0"/>
        </a:xfrm>
      </p:grpSpPr>
      <p:sp>
        <p:nvSpPr>
          <p:cNvPr id="9" name="Google Shape;9;p2"/>
          <p:cNvSpPr/>
          <p:nvPr/>
        </p:nvSpPr>
        <p:spPr>
          <a:xfrm>
            <a:off x="0" y="-7950"/>
            <a:ext cx="9144000" cy="10377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a:spcBef>
                <a:spcPts val="0"/>
              </a:spcBef>
              <a:spcAft>
                <a:spcPts val="0"/>
              </a:spcAft>
              <a:buNone/>
              <a:defRPr sz="3000" b="1">
                <a:solidFill>
                  <a:srgbClr val="000000"/>
                </a:solidFill>
              </a:defRPr>
            </a:lvl1pPr>
            <a:lvl2pPr lvl="1">
              <a:spcBef>
                <a:spcPts val="0"/>
              </a:spcBef>
              <a:spcAft>
                <a:spcPts val="0"/>
              </a:spcAft>
              <a:buNone/>
              <a:defRPr>
                <a:solidFill>
                  <a:srgbClr val="000000"/>
                </a:solidFill>
              </a:defRPr>
            </a:lvl2pPr>
            <a:lvl3pPr lvl="2">
              <a:spcBef>
                <a:spcPts val="0"/>
              </a:spcBef>
              <a:spcAft>
                <a:spcPts val="0"/>
              </a:spcAft>
              <a:buNone/>
              <a:defRPr>
                <a:solidFill>
                  <a:srgbClr val="000000"/>
                </a:solidFill>
              </a:defRPr>
            </a:lvl3pPr>
            <a:lvl4pPr lvl="3">
              <a:spcBef>
                <a:spcPts val="0"/>
              </a:spcBef>
              <a:spcAft>
                <a:spcPts val="0"/>
              </a:spcAft>
              <a:buNone/>
              <a:defRPr>
                <a:solidFill>
                  <a:srgbClr val="000000"/>
                </a:solidFill>
              </a:defRPr>
            </a:lvl4pPr>
            <a:lvl5pPr lvl="4">
              <a:spcBef>
                <a:spcPts val="0"/>
              </a:spcBef>
              <a:spcAft>
                <a:spcPts val="0"/>
              </a:spcAft>
              <a:buNone/>
              <a:defRPr>
                <a:solidFill>
                  <a:srgbClr val="000000"/>
                </a:solidFill>
              </a:defRPr>
            </a:lvl5pPr>
            <a:lvl6pPr lvl="5">
              <a:spcBef>
                <a:spcPts val="0"/>
              </a:spcBef>
              <a:spcAft>
                <a:spcPts val="0"/>
              </a:spcAft>
              <a:buNone/>
              <a:defRPr>
                <a:solidFill>
                  <a:srgbClr val="000000"/>
                </a:solidFill>
              </a:defRPr>
            </a:lvl6pPr>
            <a:lvl7pPr lvl="6">
              <a:spcBef>
                <a:spcPts val="0"/>
              </a:spcBef>
              <a:spcAft>
                <a:spcPts val="0"/>
              </a:spcAft>
              <a:buNone/>
              <a:defRPr>
                <a:solidFill>
                  <a:srgbClr val="000000"/>
                </a:solidFill>
              </a:defRPr>
            </a:lvl7pPr>
            <a:lvl8pPr lvl="7">
              <a:spcBef>
                <a:spcPts val="0"/>
              </a:spcBef>
              <a:spcAft>
                <a:spcPts val="0"/>
              </a:spcAft>
              <a:buNone/>
              <a:defRPr>
                <a:solidFill>
                  <a:srgbClr val="000000"/>
                </a:solidFill>
              </a:defRPr>
            </a:lvl8pPr>
            <a:lvl9pPr lvl="8">
              <a:spcBef>
                <a:spcPts val="0"/>
              </a:spcBef>
              <a:spcAft>
                <a:spcPts val="0"/>
              </a:spcAft>
              <a:buNone/>
              <a:defRPr>
                <a:solidFill>
                  <a:srgbClr val="000000"/>
                </a:solidFill>
              </a:defRPr>
            </a:lvl9pPr>
          </a:lstStyle>
          <a:p>
            <a:endParaRPr/>
          </a:p>
        </p:txBody>
      </p:sp>
      <p:sp>
        <p:nvSpPr>
          <p:cNvPr id="11" name="Google Shape;11;p2"/>
          <p:cNvSpPr txBox="1">
            <a:spLocks noGrp="1"/>
          </p:cNvSpPr>
          <p:nvPr>
            <p:ph type="body" idx="1"/>
          </p:nvPr>
        </p:nvSpPr>
        <p:spPr>
          <a:xfrm>
            <a:off x="539500" y="1257300"/>
            <a:ext cx="8071500" cy="3374400"/>
          </a:xfrm>
          <a:prstGeom prst="rect">
            <a:avLst/>
          </a:prstGeom>
          <a:noFill/>
          <a:ln>
            <a:noFill/>
          </a:ln>
        </p:spPr>
        <p:txBody>
          <a:bodyPr spcFirstLastPara="1" wrap="square" lIns="91425" tIns="91425" rIns="91425" bIns="91425" anchor="t" anchorCtr="0">
            <a:noAutofit/>
          </a:bodyPr>
          <a:lstStyle>
            <a:lvl1pPr marL="457200" lvl="0" indent="-34290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
        <p:nvSpPr>
          <p:cNvPr id="12" name="Google Shape;12;p2"/>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2"/>
          <p:cNvPicPr preferRelativeResize="0"/>
          <p:nvPr/>
        </p:nvPicPr>
        <p:blipFill>
          <a:blip r:embed="rId2">
            <a:alphaModFix/>
          </a:blip>
          <a:stretch>
            <a:fillRect/>
          </a:stretch>
        </p:blipFill>
        <p:spPr>
          <a:xfrm>
            <a:off x="409038" y="237002"/>
            <a:ext cx="547538" cy="547795"/>
          </a:xfrm>
          <a:prstGeom prst="rect">
            <a:avLst/>
          </a:prstGeom>
          <a:noFill/>
          <a:ln>
            <a:noFill/>
          </a:ln>
        </p:spPr>
      </p:pic>
      <p:sp>
        <p:nvSpPr>
          <p:cNvPr id="14" name="Google Shape;14;p2"/>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pic>
        <p:nvPicPr>
          <p:cNvPr id="15" name="Google Shape;15;p2"/>
          <p:cNvPicPr preferRelativeResize="0"/>
          <p:nvPr/>
        </p:nvPicPr>
        <p:blipFill>
          <a:blip r:embed="rId3">
            <a:alphaModFix/>
          </a:blip>
          <a:stretch>
            <a:fillRect/>
          </a:stretch>
        </p:blipFill>
        <p:spPr>
          <a:xfrm>
            <a:off x="8307700" y="4631534"/>
            <a:ext cx="604875" cy="393616"/>
          </a:xfrm>
          <a:prstGeom prst="rect">
            <a:avLst/>
          </a:prstGeom>
          <a:noFill/>
          <a:ln>
            <a:noFill/>
          </a:ln>
        </p:spPr>
      </p:pic>
    </p:spTree>
  </p:cSld>
  <p:clrMapOvr>
    <a:masterClrMapping/>
  </p:clrMapOvr>
  <p:extLst>
    <p:ext uri="{DCECCB84-F9BA-43D5-87BE-67443E8EF086}">
      <p15:sldGuideLst xmlns:p15="http://schemas.microsoft.com/office/powerpoint/2012/main">
        <p15:guide id="1" pos="336">
          <p15:clr>
            <a:srgbClr val="9AA0A6"/>
          </p15:clr>
        </p15:guide>
        <p15:guide id="2" pos="5424">
          <p15:clr>
            <a:srgbClr val="9AA0A6"/>
          </p15:clr>
        </p15:guide>
        <p15:guide id="3" pos="145">
          <p15:clr>
            <a:srgbClr val="9AA0A6"/>
          </p15:clr>
        </p15:guide>
        <p15:guide id="4" pos="5615">
          <p15:clr>
            <a:srgbClr val="9AA0A6"/>
          </p15:clr>
        </p15:guide>
        <p15:guide id="5" pos="2880">
          <p15:clr>
            <a:srgbClr val="9AA0A6"/>
          </p15:clr>
        </p15:guide>
        <p15:guide id="6" orient="horz" pos="649">
          <p15:clr>
            <a:srgbClr val="9AA0A6"/>
          </p15:clr>
        </p15:guide>
        <p15:guide id="7" orient="horz" pos="2918">
          <p15:clr>
            <a:srgbClr val="9AA0A6"/>
          </p15:clr>
        </p15:guide>
        <p15:guide id="8" orient="horz" pos="3165">
          <p15:clr>
            <a:srgbClr val="9AA0A6"/>
          </p15:clr>
        </p15:guide>
        <p15:guide id="9" orient="horz" pos="1855">
          <p15:clr>
            <a:srgbClr val="9AA0A6"/>
          </p15:clr>
        </p15:guide>
        <p15:guide id="10" orient="horz" pos="792">
          <p15:clr>
            <a:srgbClr val="9AA0A6"/>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ighting Question">
  <p:cSld name="TITLE_2_2_1">
    <p:spTree>
      <p:nvGrpSpPr>
        <p:cNvPr id="1" name="Shape 95"/>
        <p:cNvGrpSpPr/>
        <p:nvPr/>
      </p:nvGrpSpPr>
      <p:grpSpPr>
        <a:xfrm>
          <a:off x="0" y="0"/>
          <a:ext cx="0" cy="0"/>
          <a:chOff x="0" y="0"/>
          <a:chExt cx="0" cy="0"/>
        </a:xfrm>
      </p:grpSpPr>
      <p:sp>
        <p:nvSpPr>
          <p:cNvPr id="96" name="Google Shape;96;p14"/>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Lighting Question</a:t>
            </a:r>
            <a:endParaRPr sz="1600" b="1">
              <a:latin typeface="Helvetica Neue"/>
              <a:ea typeface="Helvetica Neue"/>
              <a:cs typeface="Helvetica Neue"/>
              <a:sym typeface="Helvetica Neue"/>
            </a:endParaRPr>
          </a:p>
        </p:txBody>
      </p:sp>
      <p:grpSp>
        <p:nvGrpSpPr>
          <p:cNvPr id="98" name="Google Shape;98;p14"/>
          <p:cNvGrpSpPr/>
          <p:nvPr/>
        </p:nvGrpSpPr>
        <p:grpSpPr>
          <a:xfrm>
            <a:off x="850392" y="365760"/>
            <a:ext cx="1042386" cy="1042386"/>
            <a:chOff x="840300" y="447850"/>
            <a:chExt cx="1534500" cy="1534500"/>
          </a:xfrm>
        </p:grpSpPr>
        <p:sp>
          <p:nvSpPr>
            <p:cNvPr id="99" name="Google Shape;99;p14"/>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Google Shape;100;p14"/>
            <p:cNvPicPr preferRelativeResize="0"/>
            <p:nvPr/>
          </p:nvPicPr>
          <p:blipFill>
            <a:blip r:embed="rId2">
              <a:alphaModFix/>
            </a:blip>
            <a:stretch>
              <a:fillRect/>
            </a:stretch>
          </p:blipFill>
          <p:spPr>
            <a:xfrm>
              <a:off x="1176486" y="784041"/>
              <a:ext cx="862125" cy="862125"/>
            </a:xfrm>
            <a:prstGeom prst="rect">
              <a:avLst/>
            </a:prstGeom>
            <a:noFill/>
            <a:ln>
              <a:noFill/>
            </a:ln>
          </p:spPr>
        </p:pic>
      </p:grpSp>
      <p:sp>
        <p:nvSpPr>
          <p:cNvPr id="101" name="Google Shape;101;p14"/>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02" name="Google Shape;102;p14"/>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03" name="Google Shape;103;p14"/>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orient="horz" pos="2915">
          <p15:clr>
            <a:srgbClr val="9AA0A6"/>
          </p15:clr>
        </p15:guide>
        <p15:guide id="2" orient="horz" pos="969">
          <p15:clr>
            <a:srgbClr val="9AA0A6"/>
          </p15:clr>
        </p15:guide>
        <p15:guide id="3" orient="horz" pos="553">
          <p15:clr>
            <a:srgbClr val="9AA0A6"/>
          </p15:clr>
        </p15:guide>
        <p15:guide id="4" orient="horz" pos="881">
          <p15:clr>
            <a:srgbClr val="9AA0A6"/>
          </p15:clr>
        </p15:guide>
        <p15:guide id="5" orient="horz" pos="3162">
          <p15:clr>
            <a:srgbClr val="9AA0A6"/>
          </p15:clr>
        </p15:guide>
        <p15:guide id="6" orient="horz" pos="225">
          <p15:clr>
            <a:srgbClr val="9AA0A6"/>
          </p15:clr>
        </p15:guide>
        <p15:guide id="7" orient="horz" pos="81">
          <p15:clr>
            <a:srgbClr val="9AA0A6"/>
          </p15:clr>
        </p15:guide>
        <p15:guide id="8" pos="5414">
          <p15:clr>
            <a:srgbClr val="9AA0A6"/>
          </p15:clr>
        </p15:guide>
        <p15:guide id="9" pos="80">
          <p15:clr>
            <a:srgbClr val="9AA0A6"/>
          </p15:clr>
        </p15:guide>
        <p15:guide id="10" pos="5616">
          <p15:clr>
            <a:srgbClr val="9AA0A6"/>
          </p15:clr>
        </p15:guide>
        <p15:guide id="11" pos="1648">
          <p15:clr>
            <a:srgbClr val="9AA0A6"/>
          </p15:clr>
        </p15:guide>
        <p15:guide id="12" pos="864">
          <p15:clr>
            <a:srgbClr val="9AA0A6"/>
          </p15:clr>
        </p15:guide>
        <p15:guide id="13" pos="1860">
          <p15:clr>
            <a:srgbClr val="9AA0A6"/>
          </p15:clr>
        </p15:guide>
        <p15:guide id="14" pos="3732">
          <p15:clr>
            <a:srgbClr val="9AA0A6"/>
          </p15:clr>
        </p15:guide>
        <p15:guide id="15" pos="2056">
          <p15:clr>
            <a:srgbClr val="9AA0A6"/>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losing - CFU">
  <p:cSld name="TITLE_2_2_1_2">
    <p:spTree>
      <p:nvGrpSpPr>
        <p:cNvPr id="1" name="Shape 105"/>
        <p:cNvGrpSpPr/>
        <p:nvPr/>
      </p:nvGrpSpPr>
      <p:grpSpPr>
        <a:xfrm>
          <a:off x="0" y="0"/>
          <a:ext cx="0" cy="0"/>
          <a:chOff x="0" y="0"/>
          <a:chExt cx="0" cy="0"/>
        </a:xfrm>
      </p:grpSpPr>
      <p:sp>
        <p:nvSpPr>
          <p:cNvPr id="106" name="Google Shape;106;p15"/>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Closing</a:t>
            </a:r>
            <a:endParaRPr sz="1600" b="1">
              <a:latin typeface="Helvetica Neue"/>
              <a:ea typeface="Helvetica Neue"/>
              <a:cs typeface="Helvetica Neue"/>
              <a:sym typeface="Helvetica Neue"/>
            </a:endParaRPr>
          </a:p>
        </p:txBody>
      </p:sp>
      <p:sp>
        <p:nvSpPr>
          <p:cNvPr id="108" name="Google Shape;108;p15"/>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 name="Google Shape;109;p15"/>
          <p:cNvPicPr preferRelativeResize="0"/>
          <p:nvPr/>
        </p:nvPicPr>
        <p:blipFill>
          <a:blip r:embed="rId2">
            <a:alphaModFix/>
          </a:blip>
          <a:stretch>
            <a:fillRect/>
          </a:stretch>
        </p:blipFill>
        <p:spPr>
          <a:xfrm>
            <a:off x="1056185" y="571527"/>
            <a:ext cx="630936" cy="630936"/>
          </a:xfrm>
          <a:prstGeom prst="rect">
            <a:avLst/>
          </a:prstGeom>
          <a:noFill/>
          <a:ln>
            <a:noFill/>
          </a:ln>
        </p:spPr>
      </p:pic>
      <p:sp>
        <p:nvSpPr>
          <p:cNvPr id="110" name="Google Shape;110;p15"/>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11" name="Google Shape;111;p15"/>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12" name="Google Shape;112;p15"/>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81">
          <p15:clr>
            <a:srgbClr val="9AA0A6"/>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oject time v1">
  <p:cSld name="TITLE_2_2_1_1_2">
    <p:spTree>
      <p:nvGrpSpPr>
        <p:cNvPr id="1" name="Shape 124"/>
        <p:cNvGrpSpPr/>
        <p:nvPr/>
      </p:nvGrpSpPr>
      <p:grpSpPr>
        <a:xfrm>
          <a:off x="0" y="0"/>
          <a:ext cx="0" cy="0"/>
          <a:chOff x="0" y="0"/>
          <a:chExt cx="0" cy="0"/>
        </a:xfrm>
      </p:grpSpPr>
      <p:sp>
        <p:nvSpPr>
          <p:cNvPr id="125" name="Google Shape;125;p17"/>
          <p:cNvSpPr/>
          <p:nvPr/>
        </p:nvSpPr>
        <p:spPr>
          <a:xfrm>
            <a:off x="0" y="-7950"/>
            <a:ext cx="2743200" cy="51594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17"/>
          <p:cNvPicPr preferRelativeResize="0"/>
          <p:nvPr/>
        </p:nvPicPr>
        <p:blipFill>
          <a:blip r:embed="rId2">
            <a:alphaModFix/>
          </a:blip>
          <a:stretch>
            <a:fillRect/>
          </a:stretch>
        </p:blipFill>
        <p:spPr>
          <a:xfrm>
            <a:off x="1057637" y="571537"/>
            <a:ext cx="630936" cy="630936"/>
          </a:xfrm>
          <a:prstGeom prst="rect">
            <a:avLst/>
          </a:prstGeom>
          <a:noFill/>
          <a:ln>
            <a:noFill/>
          </a:ln>
        </p:spPr>
      </p:pic>
      <p:sp>
        <p:nvSpPr>
          <p:cNvPr id="128" name="Google Shape;128;p17"/>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Project Time</a:t>
            </a:r>
            <a:endParaRPr sz="1600" b="1">
              <a:latin typeface="Helvetica Neue"/>
              <a:ea typeface="Helvetica Neue"/>
              <a:cs typeface="Helvetica Neue"/>
              <a:sym typeface="Helvetica Neue"/>
            </a:endParaRPr>
          </a:p>
        </p:txBody>
      </p:sp>
      <p:sp>
        <p:nvSpPr>
          <p:cNvPr id="129" name="Google Shape;129;p17"/>
          <p:cNvSpPr txBox="1">
            <a:spLocks noGrp="1"/>
          </p:cNvSpPr>
          <p:nvPr>
            <p:ph type="body" idx="1"/>
          </p:nvPr>
        </p:nvSpPr>
        <p:spPr>
          <a:xfrm>
            <a:off x="3280650" y="1538800"/>
            <a:ext cx="53076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30" name="Google Shape;130;p17"/>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31" name="Google Shape;131;p17"/>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80">
          <p15:clr>
            <a:srgbClr val="9AA0A6"/>
          </p15:clr>
        </p15:guide>
        <p15:guide id="2" pos="5420">
          <p15:clr>
            <a:srgbClr val="9AA0A6"/>
          </p15:clr>
        </p15:guide>
        <p15:guide id="3" pos="5616">
          <p15:clr>
            <a:srgbClr val="9AA0A6"/>
          </p15:clr>
        </p15:guide>
        <p15:guide id="4" pos="1648">
          <p15:clr>
            <a:srgbClr val="9AA0A6"/>
          </p15:clr>
        </p15:guide>
        <p15:guide id="5" pos="864">
          <p15:clr>
            <a:srgbClr val="9AA0A6"/>
          </p15:clr>
        </p15:guide>
        <p15:guide id="6" pos="1866">
          <p15:clr>
            <a:srgbClr val="9AA0A6"/>
          </p15:clr>
        </p15:guide>
        <p15:guide id="7" pos="3738">
          <p15:clr>
            <a:srgbClr val="9AA0A6"/>
          </p15:clr>
        </p15:guide>
        <p15:guide id="8" pos="2062">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81">
          <p15:clr>
            <a:srgbClr val="9AA0A6"/>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xit Ticket">
  <p:cSld name="TITLE_2_2_1_1_1">
    <p:spTree>
      <p:nvGrpSpPr>
        <p:cNvPr id="1" name="Shape 133"/>
        <p:cNvGrpSpPr/>
        <p:nvPr/>
      </p:nvGrpSpPr>
      <p:grpSpPr>
        <a:xfrm>
          <a:off x="0" y="0"/>
          <a:ext cx="0" cy="0"/>
          <a:chOff x="0" y="0"/>
          <a:chExt cx="0" cy="0"/>
        </a:xfrm>
      </p:grpSpPr>
      <p:sp>
        <p:nvSpPr>
          <p:cNvPr id="134" name="Google Shape;134;p18"/>
          <p:cNvSpPr/>
          <p:nvPr/>
        </p:nvSpPr>
        <p:spPr>
          <a:xfrm>
            <a:off x="0" y="-7950"/>
            <a:ext cx="2743200" cy="5159400"/>
          </a:xfrm>
          <a:prstGeom prst="rect">
            <a:avLst/>
          </a:prstGeom>
          <a:solidFill>
            <a:srgbClr val="E4A4EE"/>
          </a:solidFill>
          <a:ln w="9525" cap="flat" cmpd="sng">
            <a:solidFill>
              <a:srgbClr val="E4A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18"/>
          <p:cNvGrpSpPr/>
          <p:nvPr/>
        </p:nvGrpSpPr>
        <p:grpSpPr>
          <a:xfrm>
            <a:off x="850392" y="365760"/>
            <a:ext cx="1042386" cy="1042386"/>
            <a:chOff x="840300" y="447850"/>
            <a:chExt cx="1534500" cy="1534500"/>
          </a:xfrm>
        </p:grpSpPr>
        <p:sp>
          <p:nvSpPr>
            <p:cNvPr id="136" name="Google Shape;136;p18"/>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 name="Google Shape;137;p18"/>
            <p:cNvPicPr preferRelativeResize="0"/>
            <p:nvPr/>
          </p:nvPicPr>
          <p:blipFill>
            <a:blip r:embed="rId2">
              <a:alphaModFix/>
            </a:blip>
            <a:stretch>
              <a:fillRect/>
            </a:stretch>
          </p:blipFill>
          <p:spPr>
            <a:xfrm>
              <a:off x="1139960" y="747505"/>
              <a:ext cx="935188" cy="935190"/>
            </a:xfrm>
            <a:prstGeom prst="rect">
              <a:avLst/>
            </a:prstGeom>
            <a:noFill/>
            <a:ln>
              <a:noFill/>
            </a:ln>
          </p:spPr>
        </p:pic>
      </p:grpSp>
      <p:sp>
        <p:nvSpPr>
          <p:cNvPr id="138" name="Google Shape;138;p18"/>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Exit Ticket</a:t>
            </a:r>
            <a:endParaRPr b="1">
              <a:latin typeface="Helvetica Neue"/>
              <a:ea typeface="Helvetica Neue"/>
              <a:cs typeface="Helvetica Neue"/>
              <a:sym typeface="Helvetica Neue"/>
            </a:endParaRPr>
          </a:p>
        </p:txBody>
      </p:sp>
      <p:sp>
        <p:nvSpPr>
          <p:cNvPr id="139" name="Google Shape;139;p18"/>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40" name="Google Shape;140;p18"/>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41" name="Google Shape;141;p18"/>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Guided Practice">
  <p:cSld name="TITLE_2_2_1_1_1_1">
    <p:spTree>
      <p:nvGrpSpPr>
        <p:cNvPr id="1" name="Shape 143"/>
        <p:cNvGrpSpPr/>
        <p:nvPr/>
      </p:nvGrpSpPr>
      <p:grpSpPr>
        <a:xfrm>
          <a:off x="0" y="0"/>
          <a:ext cx="0" cy="0"/>
          <a:chOff x="0" y="0"/>
          <a:chExt cx="0" cy="0"/>
        </a:xfrm>
      </p:grpSpPr>
      <p:sp>
        <p:nvSpPr>
          <p:cNvPr id="144" name="Google Shape;144;p19"/>
          <p:cNvSpPr/>
          <p:nvPr/>
        </p:nvSpPr>
        <p:spPr>
          <a:xfrm>
            <a:off x="0" y="-7950"/>
            <a:ext cx="2746200" cy="5159400"/>
          </a:xfrm>
          <a:prstGeom prst="rect">
            <a:avLst/>
          </a:prstGeom>
          <a:solidFill>
            <a:srgbClr val="17D3FF"/>
          </a:solidFill>
          <a:ln w="9525" cap="flat" cmpd="sng">
            <a:solidFill>
              <a:srgbClr val="17D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Guided Practice</a:t>
            </a:r>
            <a:endParaRPr sz="1600" b="1">
              <a:latin typeface="Helvetica Neue"/>
              <a:ea typeface="Helvetica Neue"/>
              <a:cs typeface="Helvetica Neue"/>
              <a:sym typeface="Helvetica Neue"/>
            </a:endParaRPr>
          </a:p>
        </p:txBody>
      </p:sp>
      <p:sp>
        <p:nvSpPr>
          <p:cNvPr id="146" name="Google Shape;146;p19"/>
          <p:cNvSpPr/>
          <p:nvPr/>
        </p:nvSpPr>
        <p:spPr>
          <a:xfrm>
            <a:off x="852900" y="366075"/>
            <a:ext cx="1040400" cy="104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 name="Google Shape;147;p19"/>
          <p:cNvPicPr preferRelativeResize="0"/>
          <p:nvPr/>
        </p:nvPicPr>
        <p:blipFill>
          <a:blip r:embed="rId2">
            <a:alphaModFix/>
          </a:blip>
          <a:stretch>
            <a:fillRect/>
          </a:stretch>
        </p:blipFill>
        <p:spPr>
          <a:xfrm>
            <a:off x="1056091" y="569267"/>
            <a:ext cx="634013" cy="634013"/>
          </a:xfrm>
          <a:prstGeom prst="rect">
            <a:avLst/>
          </a:prstGeom>
          <a:noFill/>
          <a:ln>
            <a:noFill/>
          </a:ln>
        </p:spPr>
      </p:pic>
      <p:sp>
        <p:nvSpPr>
          <p:cNvPr id="148" name="Google Shape;148;p19"/>
          <p:cNvSpPr txBox="1">
            <a:spLocks noGrp="1"/>
          </p:cNvSpPr>
          <p:nvPr>
            <p:ph type="body" idx="1"/>
          </p:nvPr>
        </p:nvSpPr>
        <p:spPr>
          <a:xfrm>
            <a:off x="3271500" y="1828775"/>
            <a:ext cx="5323800" cy="2798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49" name="Google Shape;149;p19"/>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50" name="Google Shape;150;p19"/>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9"/>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864">
          <p15:clr>
            <a:srgbClr val="9AA0A6"/>
          </p15:clr>
        </p15:guide>
        <p15:guide id="5" pos="1860">
          <p15:clr>
            <a:srgbClr val="9AA0A6"/>
          </p15:clr>
        </p15:guide>
        <p15:guide id="6" pos="3732">
          <p15:clr>
            <a:srgbClr val="9AA0A6"/>
          </p15:clr>
        </p15:guide>
        <p15:guide id="7" pos="2056">
          <p15:clr>
            <a:srgbClr val="9AA0A6"/>
          </p15:clr>
        </p15:guide>
        <p15:guide id="8" orient="horz" pos="2915">
          <p15:clr>
            <a:srgbClr val="9AA0A6"/>
          </p15:clr>
        </p15:guide>
        <p15:guide id="9" orient="horz" pos="969">
          <p15:clr>
            <a:srgbClr val="9AA0A6"/>
          </p15:clr>
        </p15:guide>
        <p15:guide id="10" orient="horz" pos="553">
          <p15:clr>
            <a:srgbClr val="9AA0A6"/>
          </p15:clr>
        </p15:guide>
        <p15:guide id="11" orient="horz" pos="881">
          <p15:clr>
            <a:srgbClr val="9AA0A6"/>
          </p15:clr>
        </p15:guide>
        <p15:guide id="12" orient="horz" pos="3162">
          <p15:clr>
            <a:srgbClr val="9AA0A6"/>
          </p15:clr>
        </p15:guide>
        <p15:guide id="13" orient="horz" pos="225">
          <p15:clr>
            <a:srgbClr val="9AA0A6"/>
          </p15:clr>
        </p15:guide>
        <p15:guide id="14" orient="horz" pos="81">
          <p15:clr>
            <a:srgbClr val="9AA0A6"/>
          </p15:clr>
        </p15:guide>
        <p15:guide id="15" pos="1649">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dependent Practice">
  <p:cSld name="TITLE_2_2_1_1_1_1_1">
    <p:spTree>
      <p:nvGrpSpPr>
        <p:cNvPr id="1" name="Shape 152"/>
        <p:cNvGrpSpPr/>
        <p:nvPr/>
      </p:nvGrpSpPr>
      <p:grpSpPr>
        <a:xfrm>
          <a:off x="0" y="0"/>
          <a:ext cx="0" cy="0"/>
          <a:chOff x="0" y="0"/>
          <a:chExt cx="0" cy="0"/>
        </a:xfrm>
      </p:grpSpPr>
      <p:sp>
        <p:nvSpPr>
          <p:cNvPr id="153" name="Google Shape;153;p20"/>
          <p:cNvSpPr/>
          <p:nvPr/>
        </p:nvSpPr>
        <p:spPr>
          <a:xfrm>
            <a:off x="0" y="-7950"/>
            <a:ext cx="2743200" cy="5159400"/>
          </a:xfrm>
          <a:prstGeom prst="rect">
            <a:avLst/>
          </a:prstGeom>
          <a:solidFill>
            <a:srgbClr val="17D3FF"/>
          </a:solidFill>
          <a:ln w="9525" cap="flat" cmpd="sng">
            <a:solidFill>
              <a:srgbClr val="17D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Independent Practice</a:t>
            </a:r>
            <a:endParaRPr sz="1600" b="1">
              <a:latin typeface="Helvetica Neue"/>
              <a:ea typeface="Helvetica Neue"/>
              <a:cs typeface="Helvetica Neue"/>
              <a:sym typeface="Helvetica Neue"/>
            </a:endParaRPr>
          </a:p>
        </p:txBody>
      </p:sp>
      <p:sp>
        <p:nvSpPr>
          <p:cNvPr id="155" name="Google Shape;155;p20"/>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 name="Google Shape;156;p20"/>
          <p:cNvPicPr preferRelativeResize="0"/>
          <p:nvPr/>
        </p:nvPicPr>
        <p:blipFill>
          <a:blip r:embed="rId2">
            <a:alphaModFix/>
          </a:blip>
          <a:stretch>
            <a:fillRect/>
          </a:stretch>
        </p:blipFill>
        <p:spPr>
          <a:xfrm>
            <a:off x="1053937" y="569362"/>
            <a:ext cx="635034" cy="635171"/>
          </a:xfrm>
          <a:prstGeom prst="rect">
            <a:avLst/>
          </a:prstGeom>
          <a:noFill/>
          <a:ln>
            <a:noFill/>
          </a:ln>
        </p:spPr>
      </p:pic>
      <p:sp>
        <p:nvSpPr>
          <p:cNvPr id="157" name="Google Shape;157;p20"/>
          <p:cNvSpPr txBox="1">
            <a:spLocks noGrp="1"/>
          </p:cNvSpPr>
          <p:nvPr>
            <p:ph type="body" idx="1"/>
          </p:nvPr>
        </p:nvSpPr>
        <p:spPr>
          <a:xfrm>
            <a:off x="3271500" y="1829075"/>
            <a:ext cx="5323800" cy="27978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58" name="Google Shape;158;p20"/>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59" name="Google Shape;159;p20"/>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0"/>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1860">
          <p15:clr>
            <a:srgbClr val="9AA0A6"/>
          </p15:clr>
        </p15:guide>
        <p15:guide id="2" pos="5420">
          <p15:clr>
            <a:srgbClr val="9AA0A6"/>
          </p15:clr>
        </p15:guide>
        <p15:guide id="3" pos="80">
          <p15:clr>
            <a:srgbClr val="9AA0A6"/>
          </p15:clr>
        </p15:guide>
        <p15:guide id="4" pos="5616">
          <p15:clr>
            <a:srgbClr val="9AA0A6"/>
          </p15:clr>
        </p15:guide>
        <p15:guide id="5" pos="1648">
          <p15:clr>
            <a:srgbClr val="9AA0A6"/>
          </p15:clr>
        </p15:guide>
        <p15:guide id="6" pos="864">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rect Teach">
  <p:cSld name="TITLE_2_1">
    <p:spTree>
      <p:nvGrpSpPr>
        <p:cNvPr id="1" name="Shape 161"/>
        <p:cNvGrpSpPr/>
        <p:nvPr/>
      </p:nvGrpSpPr>
      <p:grpSpPr>
        <a:xfrm>
          <a:off x="0" y="0"/>
          <a:ext cx="0" cy="0"/>
          <a:chOff x="0" y="0"/>
          <a:chExt cx="0" cy="0"/>
        </a:xfrm>
      </p:grpSpPr>
      <p:sp>
        <p:nvSpPr>
          <p:cNvPr id="162" name="Google Shape;162;p21"/>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1"/>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sp>
        <p:nvSpPr>
          <p:cNvPr id="164" name="Google Shape;164;p21"/>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 name="Google Shape;165;p21"/>
          <p:cNvPicPr preferRelativeResize="0"/>
          <p:nvPr/>
        </p:nvPicPr>
        <p:blipFill>
          <a:blip r:embed="rId2">
            <a:alphaModFix/>
          </a:blip>
          <a:stretch>
            <a:fillRect/>
          </a:stretch>
        </p:blipFill>
        <p:spPr>
          <a:xfrm>
            <a:off x="1056125" y="571525"/>
            <a:ext cx="630936" cy="630936"/>
          </a:xfrm>
          <a:prstGeom prst="rect">
            <a:avLst/>
          </a:prstGeom>
          <a:noFill/>
          <a:ln>
            <a:noFill/>
          </a:ln>
        </p:spPr>
      </p:pic>
      <p:sp>
        <p:nvSpPr>
          <p:cNvPr id="166" name="Google Shape;166;p21"/>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67" name="Google Shape;167;p21"/>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68" name="Google Shape;168;p21"/>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bjective">
  <p:cSld name="TITLE_1">
    <p:bg>
      <p:bgPr>
        <a:solidFill>
          <a:srgbClr val="000000"/>
        </a:solidFill>
        <a:effectLst/>
      </p:bgPr>
    </p:bg>
    <p:spTree>
      <p:nvGrpSpPr>
        <p:cNvPr id="1" name="Shape 170"/>
        <p:cNvGrpSpPr/>
        <p:nvPr/>
      </p:nvGrpSpPr>
      <p:grpSpPr>
        <a:xfrm>
          <a:off x="0" y="0"/>
          <a:ext cx="0" cy="0"/>
          <a:chOff x="0" y="0"/>
          <a:chExt cx="0" cy="0"/>
        </a:xfrm>
      </p:grpSpPr>
      <p:pic>
        <p:nvPicPr>
          <p:cNvPr id="171" name="Google Shape;171;p22"/>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172" name="Google Shape;172;p22"/>
          <p:cNvSpPr/>
          <p:nvPr/>
        </p:nvSpPr>
        <p:spPr>
          <a:xfrm>
            <a:off x="3804750" y="507125"/>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22"/>
          <p:cNvPicPr preferRelativeResize="0"/>
          <p:nvPr/>
        </p:nvPicPr>
        <p:blipFill>
          <a:blip r:embed="rId3">
            <a:alphaModFix/>
          </a:blip>
          <a:stretch>
            <a:fillRect/>
          </a:stretch>
        </p:blipFill>
        <p:spPr>
          <a:xfrm>
            <a:off x="4170275" y="806785"/>
            <a:ext cx="935188" cy="935190"/>
          </a:xfrm>
          <a:prstGeom prst="rect">
            <a:avLst/>
          </a:prstGeom>
          <a:noFill/>
          <a:ln>
            <a:noFill/>
          </a:ln>
        </p:spPr>
      </p:pic>
      <p:sp>
        <p:nvSpPr>
          <p:cNvPr id="174" name="Google Shape;174;p22"/>
          <p:cNvSpPr txBox="1">
            <a:spLocks noGrp="1"/>
          </p:cNvSpPr>
          <p:nvPr>
            <p:ph type="title"/>
          </p:nvPr>
        </p:nvSpPr>
        <p:spPr>
          <a:xfrm>
            <a:off x="2290050" y="2548700"/>
            <a:ext cx="4563900" cy="1027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rgbClr val="FFFFFF"/>
                </a:solidFill>
                <a:latin typeface="Helvetica Neue"/>
                <a:ea typeface="Helvetica Neue"/>
                <a:cs typeface="Helvetica Neue"/>
                <a:sym typeface="Helvetica Neue"/>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175" name="Google Shape;175;p22"/>
          <p:cNvSpPr txBox="1"/>
          <p:nvPr/>
        </p:nvSpPr>
        <p:spPr>
          <a:xfrm>
            <a:off x="3360150" y="2245700"/>
            <a:ext cx="2423700" cy="30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Helvetica Neue"/>
                <a:ea typeface="Helvetica Neue"/>
                <a:cs typeface="Helvetica Neue"/>
                <a:sym typeface="Helvetica Neue"/>
              </a:rPr>
              <a:t>Coders will...</a:t>
            </a:r>
            <a:endParaRPr sz="1800">
              <a:solidFill>
                <a:srgbClr val="FFFFFF"/>
              </a:solidFill>
              <a:latin typeface="Helvetica Neue"/>
              <a:ea typeface="Helvetica Neue"/>
              <a:cs typeface="Helvetica Neue"/>
              <a:sym typeface="Helvetica Neue"/>
            </a:endParaRPr>
          </a:p>
        </p:txBody>
      </p:sp>
      <p:sp>
        <p:nvSpPr>
          <p:cNvPr id="176" name="Google Shape;176;p22"/>
          <p:cNvSpPr txBox="1">
            <a:spLocks noGrp="1"/>
          </p:cNvSpPr>
          <p:nvPr>
            <p:ph type="subTitle" idx="1"/>
          </p:nvPr>
        </p:nvSpPr>
        <p:spPr>
          <a:xfrm>
            <a:off x="2082600" y="4083275"/>
            <a:ext cx="4978800" cy="39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rgbClr val="FFFFFF"/>
                </a:solidFill>
                <a:latin typeface="Helvetica Neue"/>
                <a:ea typeface="Helvetica Neue"/>
                <a:cs typeface="Helvetica Neue"/>
                <a:sym typeface="Helvetica Neu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605">
          <p15:clr>
            <a:srgbClr val="FA7B17"/>
          </p15:clr>
        </p15:guide>
        <p15:guide id="3" orient="horz" pos="2918">
          <p15:clr>
            <a:srgbClr val="FA7B17"/>
          </p15:clr>
        </p15:guide>
        <p15:guide id="4" pos="526">
          <p15:clr>
            <a:srgbClr val="FA7B17"/>
          </p15:clr>
        </p15:guide>
        <p15:guide id="5" pos="5234">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M Announcement" type="tx">
  <p:cSld name="TITLE_AND_BODY">
    <p:bg>
      <p:bgPr>
        <a:solidFill>
          <a:srgbClr val="00FFCC"/>
        </a:solidFill>
        <a:effectLst/>
      </p:bgPr>
    </p:bg>
    <p:spTree>
      <p:nvGrpSpPr>
        <p:cNvPr id="1" name="Shape 177"/>
        <p:cNvGrpSpPr/>
        <p:nvPr/>
      </p:nvGrpSpPr>
      <p:grpSpPr>
        <a:xfrm>
          <a:off x="0" y="0"/>
          <a:ext cx="0" cy="0"/>
          <a:chOff x="0" y="0"/>
          <a:chExt cx="0" cy="0"/>
        </a:xfrm>
      </p:grpSpPr>
      <p:pic>
        <p:nvPicPr>
          <p:cNvPr id="178" name="Google Shape;178;p23"/>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79" name="Google Shape;179;p23"/>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23"/>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5615">
          <p15:clr>
            <a:srgbClr val="9AA0A6"/>
          </p15:clr>
        </p15:guide>
        <p15:guide id="3" pos="5424">
          <p15:clr>
            <a:srgbClr val="9AA0A6"/>
          </p15:clr>
        </p15:guide>
        <p15:guide id="4" orient="horz" pos="2917">
          <p15:clr>
            <a:srgbClr val="9AA0A6"/>
          </p15:clr>
        </p15:guide>
        <p15:guide id="5" orient="horz" pos="646">
          <p15:clr>
            <a:srgbClr val="9AA0A6"/>
          </p15:clr>
        </p15:guide>
        <p15:guide id="6" orient="horz" pos="1864">
          <p15:clr>
            <a:srgbClr val="9AA0A6"/>
          </p15:clr>
        </p15:guide>
        <p15:guide id="7" orient="horz" pos="3165">
          <p15:clr>
            <a:srgbClr val="9AA0A6"/>
          </p15:clr>
        </p15:guide>
        <p15:guide id="8" pos="144">
          <p15:clr>
            <a:srgbClr val="9AA0A6"/>
          </p15:clr>
        </p15:guide>
        <p15:guide id="9" pos="2880">
          <p15:clr>
            <a:srgbClr val="9AA0A6"/>
          </p15:clr>
        </p15:guide>
        <p15:guide id="10" orient="horz" pos="847">
          <p15:clr>
            <a:srgbClr val="9AA0A6"/>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Yellow Page">
  <p:cSld name="TITLE_AND_BODY_2">
    <p:bg>
      <p:bgPr>
        <a:solidFill>
          <a:srgbClr val="FEE975"/>
        </a:solidFill>
        <a:effectLst/>
      </p:bgPr>
    </p:bg>
    <p:spTree>
      <p:nvGrpSpPr>
        <p:cNvPr id="1" name="Shape 181"/>
        <p:cNvGrpSpPr/>
        <p:nvPr/>
      </p:nvGrpSpPr>
      <p:grpSpPr>
        <a:xfrm>
          <a:off x="0" y="0"/>
          <a:ext cx="0" cy="0"/>
          <a:chOff x="0" y="0"/>
          <a:chExt cx="0" cy="0"/>
        </a:xfrm>
      </p:grpSpPr>
      <p:pic>
        <p:nvPicPr>
          <p:cNvPr id="182" name="Google Shape;182;p24"/>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83" name="Google Shape;183;p24"/>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24"/>
          <p:cNvSpPr txBox="1">
            <a:spLocks noGrp="1"/>
          </p:cNvSpPr>
          <p:nvPr>
            <p:ph type="body" idx="1"/>
          </p:nvPr>
        </p:nvSpPr>
        <p:spPr>
          <a:xfrm>
            <a:off x="539500" y="1371600"/>
            <a:ext cx="8141700" cy="32049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615">
          <p15:clr>
            <a:srgbClr val="9AA0A6"/>
          </p15:clr>
        </p15:guide>
        <p15:guide id="5" pos="5424">
          <p15:clr>
            <a:srgbClr val="9AA0A6"/>
          </p15:clr>
        </p15:guide>
        <p15:guide id="6" orient="horz" pos="645">
          <p15:clr>
            <a:srgbClr val="9AA0A6"/>
          </p15:clr>
        </p15:guide>
        <p15:guide id="7" orient="horz" pos="2915">
          <p15:clr>
            <a:srgbClr val="9AA0A6"/>
          </p15:clr>
        </p15:guide>
        <p15:guide id="8" orient="horz" pos="3162">
          <p15:clr>
            <a:srgbClr val="9AA0A6"/>
          </p15:clr>
        </p15:guide>
        <p15:guide id="9" orient="horz" pos="1873">
          <p15:clr>
            <a:srgbClr val="9AA0A6"/>
          </p15:clr>
        </p15:guide>
        <p15:guide id="10" orient="horz" pos="847">
          <p15:clr>
            <a:srgbClr val="9AA0A6"/>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oject Time - v2">
  <p:cSld name="CUSTOM_2_1">
    <p:bg>
      <p:bgPr>
        <a:no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body" idx="1"/>
          </p:nvPr>
        </p:nvSpPr>
        <p:spPr>
          <a:xfrm>
            <a:off x="539500" y="1333500"/>
            <a:ext cx="8064900" cy="3374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
        <p:nvSpPr>
          <p:cNvPr id="18" name="Google Shape;18;p3"/>
          <p:cNvSpPr/>
          <p:nvPr/>
        </p:nvSpPr>
        <p:spPr>
          <a:xfrm>
            <a:off x="0" y="-7950"/>
            <a:ext cx="9144000" cy="10377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pic>
        <p:nvPicPr>
          <p:cNvPr id="20" name="Google Shape;20;p3"/>
          <p:cNvPicPr preferRelativeResize="0"/>
          <p:nvPr/>
        </p:nvPicPr>
        <p:blipFill>
          <a:blip r:embed="rId2">
            <a:alphaModFix/>
          </a:blip>
          <a:stretch>
            <a:fillRect/>
          </a:stretch>
        </p:blipFill>
        <p:spPr>
          <a:xfrm>
            <a:off x="8307700" y="4631534"/>
            <a:ext cx="604875" cy="393616"/>
          </a:xfrm>
          <a:prstGeom prst="rect">
            <a:avLst/>
          </a:prstGeom>
          <a:noFill/>
          <a:ln>
            <a:noFill/>
          </a:ln>
        </p:spPr>
      </p:pic>
      <p:sp>
        <p:nvSpPr>
          <p:cNvPr id="21" name="Google Shape;21;p3"/>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22;p3"/>
          <p:cNvPicPr preferRelativeResize="0"/>
          <p:nvPr/>
        </p:nvPicPr>
        <p:blipFill>
          <a:blip r:embed="rId3">
            <a:alphaModFix/>
          </a:blip>
          <a:stretch>
            <a:fillRect/>
          </a:stretch>
        </p:blipFill>
        <p:spPr>
          <a:xfrm>
            <a:off x="408587" y="236587"/>
            <a:ext cx="548640" cy="548640"/>
          </a:xfrm>
          <a:prstGeom prst="rect">
            <a:avLst/>
          </a:prstGeom>
          <a:noFill/>
          <a:ln>
            <a:noFill/>
          </a:ln>
        </p:spPr>
      </p:pic>
      <p:sp>
        <p:nvSpPr>
          <p:cNvPr id="23" name="Google Shape;23;p3"/>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Project Time</a:t>
            </a:r>
            <a:endParaRPr sz="1600" b="1">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334">
          <p15:clr>
            <a:srgbClr val="9AA0A6"/>
          </p15:clr>
        </p15:guide>
        <p15:guide id="2" pos="5420">
          <p15:clr>
            <a:srgbClr val="9AA0A6"/>
          </p15:clr>
        </p15:guide>
        <p15:guide id="3" pos="144">
          <p15:clr>
            <a:srgbClr val="9AA0A6"/>
          </p15:clr>
        </p15:guide>
        <p15:guide id="4" pos="5616">
          <p15:clr>
            <a:srgbClr val="9AA0A6"/>
          </p15:clr>
        </p15:guide>
        <p15:guide id="5" pos="2880">
          <p15:clr>
            <a:srgbClr val="9AA0A6"/>
          </p15:clr>
        </p15:guide>
        <p15:guide id="6" orient="horz" pos="649">
          <p15:clr>
            <a:srgbClr val="9AA0A6"/>
          </p15:clr>
        </p15:guide>
        <p15:guide id="7" orient="horz" pos="2915">
          <p15:clr>
            <a:srgbClr val="9AA0A6"/>
          </p15:clr>
        </p15:guide>
        <p15:guide id="8" orient="horz" pos="3162">
          <p15:clr>
            <a:srgbClr val="9AA0A6"/>
          </p15:clr>
        </p15:guide>
        <p15:guide id="9" orient="horz" pos="1883">
          <p15:clr>
            <a:srgbClr val="9AA0A6"/>
          </p15:clr>
        </p15:guide>
        <p15:guide id="10" orient="horz" pos="792">
          <p15:clr>
            <a:srgbClr val="9AA0A6"/>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ight Blue Page">
  <p:cSld name="TITLE_AND_BODY_2_1">
    <p:bg>
      <p:bgPr>
        <a:solidFill>
          <a:srgbClr val="17D3FF"/>
        </a:solidFill>
        <a:effectLst/>
      </p:bgPr>
    </p:bg>
    <p:spTree>
      <p:nvGrpSpPr>
        <p:cNvPr id="1" name="Shape 185"/>
        <p:cNvGrpSpPr/>
        <p:nvPr/>
      </p:nvGrpSpPr>
      <p:grpSpPr>
        <a:xfrm>
          <a:off x="0" y="0"/>
          <a:ext cx="0" cy="0"/>
          <a:chOff x="0" y="0"/>
          <a:chExt cx="0" cy="0"/>
        </a:xfrm>
      </p:grpSpPr>
      <p:pic>
        <p:nvPicPr>
          <p:cNvPr id="186" name="Google Shape;186;p25"/>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87" name="Google Shape;187;p25"/>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 name="Google Shape;188;p25"/>
          <p:cNvSpPr txBox="1">
            <a:spLocks noGrp="1"/>
          </p:cNvSpPr>
          <p:nvPr>
            <p:ph type="body" idx="1"/>
          </p:nvPr>
        </p:nvSpPr>
        <p:spPr>
          <a:xfrm>
            <a:off x="539500" y="1371600"/>
            <a:ext cx="8141700" cy="32049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2880">
          <p15:clr>
            <a:srgbClr val="9AA0A6"/>
          </p15:clr>
        </p15:guide>
        <p15:guide id="3" pos="5615">
          <p15:clr>
            <a:srgbClr val="9AA0A6"/>
          </p15:clr>
        </p15:guide>
        <p15:guide id="4" pos="5424">
          <p15:clr>
            <a:srgbClr val="9AA0A6"/>
          </p15:clr>
        </p15:guide>
        <p15:guide id="5" pos="144">
          <p15:clr>
            <a:srgbClr val="9AA0A6"/>
          </p15:clr>
        </p15:guide>
        <p15:guide id="6" orient="horz" pos="645">
          <p15:clr>
            <a:srgbClr val="9AA0A6"/>
          </p15:clr>
        </p15:guide>
        <p15:guide id="7" orient="horz" pos="2915">
          <p15:clr>
            <a:srgbClr val="9AA0A6"/>
          </p15:clr>
        </p15:guide>
        <p15:guide id="8" orient="horz" pos="3162">
          <p15:clr>
            <a:srgbClr val="9AA0A6"/>
          </p15:clr>
        </p15:guide>
        <p15:guide id="9" orient="horz" pos="1873">
          <p15:clr>
            <a:srgbClr val="9AA0A6"/>
          </p15:clr>
        </p15:guide>
        <p15:guide id="10" orient="horz" pos="864">
          <p15:clr>
            <a:srgbClr val="9AA0A6"/>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age">
  <p:cSld name="TITLE_AND_BODY_2_1_1">
    <p:bg>
      <p:bgPr>
        <a:noFill/>
        <a:effectLst/>
      </p:bgPr>
    </p:bg>
    <p:spTree>
      <p:nvGrpSpPr>
        <p:cNvPr id="1" name="Shape 189"/>
        <p:cNvGrpSpPr/>
        <p:nvPr/>
      </p:nvGrpSpPr>
      <p:grpSpPr>
        <a:xfrm>
          <a:off x="0" y="0"/>
          <a:ext cx="0" cy="0"/>
          <a:chOff x="0" y="0"/>
          <a:chExt cx="0" cy="0"/>
        </a:xfrm>
      </p:grpSpPr>
      <p:pic>
        <p:nvPicPr>
          <p:cNvPr id="190" name="Google Shape;190;p26"/>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91" name="Google Shape;191;p26"/>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26"/>
          <p:cNvSpPr txBox="1">
            <a:spLocks noGrp="1"/>
          </p:cNvSpPr>
          <p:nvPr>
            <p:ph type="body" idx="1"/>
          </p:nvPr>
        </p:nvSpPr>
        <p:spPr>
          <a:xfrm>
            <a:off x="539500" y="1371600"/>
            <a:ext cx="8141700" cy="32049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615">
          <p15:clr>
            <a:srgbClr val="9AA0A6"/>
          </p15:clr>
        </p15:guide>
        <p15:guide id="5" pos="5424">
          <p15:clr>
            <a:srgbClr val="9AA0A6"/>
          </p15:clr>
        </p15:guide>
        <p15:guide id="6" orient="horz" pos="3165">
          <p15:clr>
            <a:srgbClr val="9AA0A6"/>
          </p15:clr>
        </p15:guide>
        <p15:guide id="7" orient="horz" pos="646">
          <p15:clr>
            <a:srgbClr val="9AA0A6"/>
          </p15:clr>
        </p15:guide>
        <p15:guide id="8" orient="horz" pos="2917">
          <p15:clr>
            <a:srgbClr val="9AA0A6"/>
          </p15:clr>
        </p15:guide>
        <p15:guide id="9" orient="horz" pos="1873">
          <p15:clr>
            <a:srgbClr val="9AA0A6"/>
          </p15:clr>
        </p15:guide>
        <p15:guide id="10" orient="horz" pos="847">
          <p15:clr>
            <a:srgbClr val="9AA0A6"/>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roject Set Up">
  <p:cSld name="TITLE_AND_BODY_1">
    <p:bg>
      <p:bgPr>
        <a:noFill/>
        <a:effectLst/>
      </p:bgPr>
    </p:bg>
    <p:spTree>
      <p:nvGrpSpPr>
        <p:cNvPr id="1" name="Shape 193"/>
        <p:cNvGrpSpPr/>
        <p:nvPr/>
      </p:nvGrpSpPr>
      <p:grpSpPr>
        <a:xfrm>
          <a:off x="0" y="0"/>
          <a:ext cx="0" cy="0"/>
          <a:chOff x="0" y="0"/>
          <a:chExt cx="0" cy="0"/>
        </a:xfrm>
      </p:grpSpPr>
      <p:sp>
        <p:nvSpPr>
          <p:cNvPr id="194" name="Google Shape;194;p27"/>
          <p:cNvSpPr txBox="1">
            <a:spLocks noGrp="1"/>
          </p:cNvSpPr>
          <p:nvPr>
            <p:ph type="body" idx="1"/>
          </p:nvPr>
        </p:nvSpPr>
        <p:spPr>
          <a:xfrm>
            <a:off x="539500" y="1257300"/>
            <a:ext cx="8141700" cy="3319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
        <p:nvSpPr>
          <p:cNvPr id="195" name="Google Shape;195;p27"/>
          <p:cNvSpPr/>
          <p:nvPr/>
        </p:nvSpPr>
        <p:spPr>
          <a:xfrm>
            <a:off x="0" y="-7950"/>
            <a:ext cx="9144000" cy="1037700"/>
          </a:xfrm>
          <a:prstGeom prst="rect">
            <a:avLst/>
          </a:prstGeom>
          <a:solidFill>
            <a:srgbClr val="E4A4EE"/>
          </a:solidFill>
          <a:ln w="9525" cap="flat" cmpd="sng">
            <a:solidFill>
              <a:srgbClr val="E4A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sp>
        <p:nvSpPr>
          <p:cNvPr id="197" name="Google Shape;197;p27"/>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27"/>
          <p:cNvPicPr preferRelativeResize="0"/>
          <p:nvPr/>
        </p:nvPicPr>
        <p:blipFill>
          <a:blip r:embed="rId2">
            <a:alphaModFix/>
          </a:blip>
          <a:stretch>
            <a:fillRect/>
          </a:stretch>
        </p:blipFill>
        <p:spPr>
          <a:xfrm>
            <a:off x="408587" y="236587"/>
            <a:ext cx="548640" cy="548640"/>
          </a:xfrm>
          <a:prstGeom prst="rect">
            <a:avLst/>
          </a:prstGeom>
          <a:noFill/>
          <a:ln>
            <a:noFill/>
          </a:ln>
        </p:spPr>
      </p:pic>
      <p:pic>
        <p:nvPicPr>
          <p:cNvPr id="199" name="Google Shape;199;p27"/>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200" name="Google Shape;200;p27"/>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Project Set Up</a:t>
            </a:r>
            <a:endParaRPr sz="1600" b="1">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424">
          <p15:clr>
            <a:srgbClr val="9AA0A6"/>
          </p15:clr>
        </p15:guide>
        <p15:guide id="5" pos="5615">
          <p15:clr>
            <a:srgbClr val="9AA0A6"/>
          </p15:clr>
        </p15:guide>
        <p15:guide id="6" orient="horz" pos="648">
          <p15:clr>
            <a:srgbClr val="9AA0A6"/>
          </p15:clr>
        </p15:guide>
        <p15:guide id="7" orient="horz" pos="1873">
          <p15:clr>
            <a:srgbClr val="9AA0A6"/>
          </p15:clr>
        </p15:guide>
        <p15:guide id="8" orient="horz" pos="2917">
          <p15:clr>
            <a:srgbClr val="9AA0A6"/>
          </p15:clr>
        </p15:guide>
        <p15:guide id="9" orient="horz" pos="3165">
          <p15:clr>
            <a:srgbClr val="9AA0A6"/>
          </p15:clr>
        </p15:guide>
        <p15:guide id="10" orient="horz" pos="792">
          <p15:clr>
            <a:srgbClr val="9AA0A6"/>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01"/>
        <p:cNvGrpSpPr/>
        <p:nvPr/>
      </p:nvGrpSpPr>
      <p:grpSpPr>
        <a:xfrm>
          <a:off x="0" y="0"/>
          <a:ext cx="0" cy="0"/>
          <a:chOff x="0" y="0"/>
          <a:chExt cx="0" cy="0"/>
        </a:xfrm>
      </p:grpSpPr>
      <p:pic>
        <p:nvPicPr>
          <p:cNvPr id="202" name="Google Shape;202;p28"/>
          <p:cNvPicPr preferRelativeResize="0"/>
          <p:nvPr/>
        </p:nvPicPr>
        <p:blipFill>
          <a:blip r:embed="rId2">
            <a:alphaModFix/>
          </a:blip>
          <a:stretch>
            <a:fillRect/>
          </a:stretch>
        </p:blipFill>
        <p:spPr>
          <a:xfrm>
            <a:off x="181407" y="2670952"/>
            <a:ext cx="935188" cy="935190"/>
          </a:xfrm>
          <a:prstGeom prst="rect">
            <a:avLst/>
          </a:prstGeom>
          <a:noFill/>
          <a:ln>
            <a:noFill/>
          </a:ln>
        </p:spPr>
      </p:pic>
      <p:pic>
        <p:nvPicPr>
          <p:cNvPr id="203" name="Google Shape;203;p28"/>
          <p:cNvPicPr preferRelativeResize="0"/>
          <p:nvPr/>
        </p:nvPicPr>
        <p:blipFill>
          <a:blip r:embed="rId3">
            <a:alphaModFix/>
          </a:blip>
          <a:stretch>
            <a:fillRect/>
          </a:stretch>
        </p:blipFill>
        <p:spPr>
          <a:xfrm>
            <a:off x="123612" y="1131341"/>
            <a:ext cx="862127" cy="862129"/>
          </a:xfrm>
          <a:prstGeom prst="rect">
            <a:avLst/>
          </a:prstGeom>
          <a:noFill/>
          <a:ln>
            <a:noFill/>
          </a:ln>
        </p:spPr>
      </p:pic>
      <p:pic>
        <p:nvPicPr>
          <p:cNvPr id="204" name="Google Shape;204;p28"/>
          <p:cNvPicPr preferRelativeResize="0"/>
          <p:nvPr/>
        </p:nvPicPr>
        <p:blipFill>
          <a:blip r:embed="rId4">
            <a:alphaModFix/>
          </a:blip>
          <a:stretch>
            <a:fillRect/>
          </a:stretch>
        </p:blipFill>
        <p:spPr>
          <a:xfrm>
            <a:off x="2795227" y="196151"/>
            <a:ext cx="935188" cy="935190"/>
          </a:xfrm>
          <a:prstGeom prst="rect">
            <a:avLst/>
          </a:prstGeom>
          <a:noFill/>
          <a:ln>
            <a:noFill/>
          </a:ln>
        </p:spPr>
      </p:pic>
      <p:pic>
        <p:nvPicPr>
          <p:cNvPr id="205" name="Google Shape;205;p28"/>
          <p:cNvPicPr preferRelativeResize="0"/>
          <p:nvPr/>
        </p:nvPicPr>
        <p:blipFill>
          <a:blip r:embed="rId5">
            <a:alphaModFix/>
          </a:blip>
          <a:stretch>
            <a:fillRect/>
          </a:stretch>
        </p:blipFill>
        <p:spPr>
          <a:xfrm>
            <a:off x="3494014" y="2397141"/>
            <a:ext cx="862127" cy="862129"/>
          </a:xfrm>
          <a:prstGeom prst="rect">
            <a:avLst/>
          </a:prstGeom>
          <a:noFill/>
          <a:ln>
            <a:noFill/>
          </a:ln>
        </p:spPr>
      </p:pic>
      <p:pic>
        <p:nvPicPr>
          <p:cNvPr id="206" name="Google Shape;206;p28"/>
          <p:cNvPicPr preferRelativeResize="0"/>
          <p:nvPr/>
        </p:nvPicPr>
        <p:blipFill>
          <a:blip r:embed="rId6">
            <a:alphaModFix/>
          </a:blip>
          <a:stretch>
            <a:fillRect/>
          </a:stretch>
        </p:blipFill>
        <p:spPr>
          <a:xfrm>
            <a:off x="2807415" y="1382679"/>
            <a:ext cx="862127" cy="862129"/>
          </a:xfrm>
          <a:prstGeom prst="rect">
            <a:avLst/>
          </a:prstGeom>
          <a:noFill/>
          <a:ln>
            <a:noFill/>
          </a:ln>
        </p:spPr>
      </p:pic>
      <p:pic>
        <p:nvPicPr>
          <p:cNvPr id="207" name="Google Shape;207;p28"/>
          <p:cNvPicPr preferRelativeResize="0"/>
          <p:nvPr/>
        </p:nvPicPr>
        <p:blipFill>
          <a:blip r:embed="rId7">
            <a:alphaModFix/>
          </a:blip>
          <a:stretch>
            <a:fillRect/>
          </a:stretch>
        </p:blipFill>
        <p:spPr>
          <a:xfrm>
            <a:off x="4190728" y="1687241"/>
            <a:ext cx="628330" cy="628332"/>
          </a:xfrm>
          <a:prstGeom prst="rect">
            <a:avLst/>
          </a:prstGeom>
          <a:noFill/>
          <a:ln>
            <a:noFill/>
          </a:ln>
        </p:spPr>
      </p:pic>
      <p:pic>
        <p:nvPicPr>
          <p:cNvPr id="208" name="Google Shape;208;p28"/>
          <p:cNvPicPr preferRelativeResize="0"/>
          <p:nvPr/>
        </p:nvPicPr>
        <p:blipFill>
          <a:blip r:embed="rId8">
            <a:alphaModFix/>
          </a:blip>
          <a:stretch>
            <a:fillRect/>
          </a:stretch>
        </p:blipFill>
        <p:spPr>
          <a:xfrm>
            <a:off x="1351047" y="597990"/>
            <a:ext cx="935188" cy="935190"/>
          </a:xfrm>
          <a:prstGeom prst="rect">
            <a:avLst/>
          </a:prstGeom>
          <a:noFill/>
          <a:ln>
            <a:noFill/>
          </a:ln>
        </p:spPr>
      </p:pic>
      <p:pic>
        <p:nvPicPr>
          <p:cNvPr id="209" name="Google Shape;209;p28"/>
          <p:cNvPicPr preferRelativeResize="0"/>
          <p:nvPr/>
        </p:nvPicPr>
        <p:blipFill>
          <a:blip r:embed="rId9">
            <a:alphaModFix/>
          </a:blip>
          <a:stretch>
            <a:fillRect/>
          </a:stretch>
        </p:blipFill>
        <p:spPr>
          <a:xfrm>
            <a:off x="181400" y="74575"/>
            <a:ext cx="935188" cy="935190"/>
          </a:xfrm>
          <a:prstGeom prst="rect">
            <a:avLst/>
          </a:prstGeom>
          <a:noFill/>
          <a:ln>
            <a:noFill/>
          </a:ln>
        </p:spPr>
      </p:pic>
      <p:pic>
        <p:nvPicPr>
          <p:cNvPr id="210" name="Google Shape;210;p28"/>
          <p:cNvPicPr preferRelativeResize="0"/>
          <p:nvPr/>
        </p:nvPicPr>
        <p:blipFill>
          <a:blip r:embed="rId10">
            <a:alphaModFix/>
          </a:blip>
          <a:stretch>
            <a:fillRect/>
          </a:stretch>
        </p:blipFill>
        <p:spPr>
          <a:xfrm>
            <a:off x="3927718" y="490082"/>
            <a:ext cx="935188" cy="935190"/>
          </a:xfrm>
          <a:prstGeom prst="rect">
            <a:avLst/>
          </a:prstGeom>
          <a:noFill/>
          <a:ln>
            <a:noFill/>
          </a:ln>
        </p:spPr>
      </p:pic>
      <p:pic>
        <p:nvPicPr>
          <p:cNvPr id="211" name="Google Shape;211;p28"/>
          <p:cNvPicPr preferRelativeResize="0"/>
          <p:nvPr/>
        </p:nvPicPr>
        <p:blipFill>
          <a:blip r:embed="rId11">
            <a:alphaModFix/>
          </a:blip>
          <a:stretch>
            <a:fillRect/>
          </a:stretch>
        </p:blipFill>
        <p:spPr>
          <a:xfrm>
            <a:off x="2052097" y="2395305"/>
            <a:ext cx="935188" cy="935190"/>
          </a:xfrm>
          <a:prstGeom prst="rect">
            <a:avLst/>
          </a:prstGeom>
          <a:noFill/>
          <a:ln>
            <a:noFill/>
          </a:ln>
        </p:spPr>
      </p:pic>
      <p:pic>
        <p:nvPicPr>
          <p:cNvPr id="212" name="Google Shape;212;p28"/>
          <p:cNvPicPr preferRelativeResize="0"/>
          <p:nvPr/>
        </p:nvPicPr>
        <p:blipFill>
          <a:blip r:embed="rId12">
            <a:alphaModFix/>
          </a:blip>
          <a:stretch>
            <a:fillRect/>
          </a:stretch>
        </p:blipFill>
        <p:spPr>
          <a:xfrm>
            <a:off x="1178750" y="3400240"/>
            <a:ext cx="935188" cy="935190"/>
          </a:xfrm>
          <a:prstGeom prst="rect">
            <a:avLst/>
          </a:prstGeom>
          <a:noFill/>
          <a:ln>
            <a:noFill/>
          </a:ln>
        </p:spPr>
      </p:pic>
      <p:pic>
        <p:nvPicPr>
          <p:cNvPr id="213" name="Google Shape;213;p28"/>
          <p:cNvPicPr preferRelativeResize="0"/>
          <p:nvPr/>
        </p:nvPicPr>
        <p:blipFill>
          <a:blip r:embed="rId13">
            <a:alphaModFix/>
          </a:blip>
          <a:stretch>
            <a:fillRect/>
          </a:stretch>
        </p:blipFill>
        <p:spPr>
          <a:xfrm>
            <a:off x="7022245" y="137688"/>
            <a:ext cx="935188" cy="935190"/>
          </a:xfrm>
          <a:prstGeom prst="rect">
            <a:avLst/>
          </a:prstGeom>
          <a:noFill/>
          <a:ln>
            <a:noFill/>
          </a:ln>
        </p:spPr>
      </p:pic>
      <p:pic>
        <p:nvPicPr>
          <p:cNvPr id="214" name="Google Shape;214;p28"/>
          <p:cNvPicPr preferRelativeResize="0"/>
          <p:nvPr/>
        </p:nvPicPr>
        <p:blipFill>
          <a:blip r:embed="rId14">
            <a:alphaModFix/>
          </a:blip>
          <a:stretch>
            <a:fillRect/>
          </a:stretch>
        </p:blipFill>
        <p:spPr>
          <a:xfrm>
            <a:off x="6407896" y="3090711"/>
            <a:ext cx="935188" cy="935190"/>
          </a:xfrm>
          <a:prstGeom prst="rect">
            <a:avLst/>
          </a:prstGeom>
          <a:noFill/>
          <a:ln>
            <a:noFill/>
          </a:ln>
        </p:spPr>
      </p:pic>
      <p:pic>
        <p:nvPicPr>
          <p:cNvPr id="215" name="Google Shape;215;p28"/>
          <p:cNvPicPr preferRelativeResize="0"/>
          <p:nvPr/>
        </p:nvPicPr>
        <p:blipFill>
          <a:blip r:embed="rId15">
            <a:alphaModFix/>
          </a:blip>
          <a:stretch>
            <a:fillRect/>
          </a:stretch>
        </p:blipFill>
        <p:spPr>
          <a:xfrm>
            <a:off x="5040320" y="1799101"/>
            <a:ext cx="935188" cy="935190"/>
          </a:xfrm>
          <a:prstGeom prst="rect">
            <a:avLst/>
          </a:prstGeom>
          <a:noFill/>
          <a:ln>
            <a:noFill/>
          </a:ln>
        </p:spPr>
      </p:pic>
      <p:pic>
        <p:nvPicPr>
          <p:cNvPr id="216" name="Google Shape;216;p28"/>
          <p:cNvPicPr preferRelativeResize="0"/>
          <p:nvPr/>
        </p:nvPicPr>
        <p:blipFill>
          <a:blip r:embed="rId16">
            <a:alphaModFix/>
          </a:blip>
          <a:stretch>
            <a:fillRect/>
          </a:stretch>
        </p:blipFill>
        <p:spPr>
          <a:xfrm>
            <a:off x="5174590" y="196151"/>
            <a:ext cx="935188" cy="935190"/>
          </a:xfrm>
          <a:prstGeom prst="rect">
            <a:avLst/>
          </a:prstGeom>
          <a:noFill/>
          <a:ln>
            <a:noFill/>
          </a:ln>
        </p:spPr>
      </p:pic>
      <p:pic>
        <p:nvPicPr>
          <p:cNvPr id="217" name="Google Shape;217;p28"/>
          <p:cNvPicPr preferRelativeResize="0"/>
          <p:nvPr/>
        </p:nvPicPr>
        <p:blipFill>
          <a:blip r:embed="rId17">
            <a:alphaModFix/>
          </a:blip>
          <a:stretch>
            <a:fillRect/>
          </a:stretch>
        </p:blipFill>
        <p:spPr>
          <a:xfrm>
            <a:off x="946189" y="1799106"/>
            <a:ext cx="935188" cy="935190"/>
          </a:xfrm>
          <a:prstGeom prst="rect">
            <a:avLst/>
          </a:prstGeom>
          <a:noFill/>
          <a:ln>
            <a:noFill/>
          </a:ln>
        </p:spPr>
      </p:pic>
      <p:pic>
        <p:nvPicPr>
          <p:cNvPr id="218" name="Google Shape;218;p28"/>
          <p:cNvPicPr preferRelativeResize="0"/>
          <p:nvPr/>
        </p:nvPicPr>
        <p:blipFill>
          <a:blip r:embed="rId18">
            <a:alphaModFix/>
          </a:blip>
          <a:stretch>
            <a:fillRect/>
          </a:stretch>
        </p:blipFill>
        <p:spPr>
          <a:xfrm>
            <a:off x="3883872" y="3475609"/>
            <a:ext cx="935188" cy="935190"/>
          </a:xfrm>
          <a:prstGeom prst="rect">
            <a:avLst/>
          </a:prstGeom>
          <a:noFill/>
          <a:ln>
            <a:noFill/>
          </a:ln>
        </p:spPr>
      </p:pic>
      <p:pic>
        <p:nvPicPr>
          <p:cNvPr id="219" name="Google Shape;219;p28"/>
          <p:cNvPicPr preferRelativeResize="0"/>
          <p:nvPr/>
        </p:nvPicPr>
        <p:blipFill>
          <a:blip r:embed="rId19">
            <a:alphaModFix/>
          </a:blip>
          <a:stretch>
            <a:fillRect/>
          </a:stretch>
        </p:blipFill>
        <p:spPr>
          <a:xfrm>
            <a:off x="2718625" y="3340847"/>
            <a:ext cx="935188" cy="935190"/>
          </a:xfrm>
          <a:prstGeom prst="rect">
            <a:avLst/>
          </a:prstGeom>
          <a:noFill/>
          <a:ln>
            <a:noFill/>
          </a:ln>
        </p:spPr>
      </p:pic>
      <p:pic>
        <p:nvPicPr>
          <p:cNvPr id="220" name="Google Shape;220;p28"/>
          <p:cNvPicPr preferRelativeResize="0"/>
          <p:nvPr/>
        </p:nvPicPr>
        <p:blipFill>
          <a:blip r:embed="rId20">
            <a:alphaModFix/>
          </a:blip>
          <a:stretch>
            <a:fillRect/>
          </a:stretch>
        </p:blipFill>
        <p:spPr>
          <a:xfrm>
            <a:off x="5255844" y="3161450"/>
            <a:ext cx="935188" cy="935190"/>
          </a:xfrm>
          <a:prstGeom prst="rect">
            <a:avLst/>
          </a:prstGeom>
          <a:noFill/>
          <a:ln>
            <a:noFill/>
          </a:ln>
        </p:spPr>
      </p:pic>
      <p:pic>
        <p:nvPicPr>
          <p:cNvPr id="221" name="Google Shape;221;p28"/>
          <p:cNvPicPr preferRelativeResize="0"/>
          <p:nvPr/>
        </p:nvPicPr>
        <p:blipFill>
          <a:blip r:embed="rId21">
            <a:alphaModFix/>
          </a:blip>
          <a:stretch>
            <a:fillRect/>
          </a:stretch>
        </p:blipFill>
        <p:spPr>
          <a:xfrm>
            <a:off x="6568573" y="2012755"/>
            <a:ext cx="935188" cy="935190"/>
          </a:xfrm>
          <a:prstGeom prst="rect">
            <a:avLst/>
          </a:prstGeom>
          <a:noFill/>
          <a:ln>
            <a:noFill/>
          </a:ln>
        </p:spPr>
      </p:pic>
      <p:pic>
        <p:nvPicPr>
          <p:cNvPr id="222" name="Google Shape;222;p28"/>
          <p:cNvPicPr preferRelativeResize="0"/>
          <p:nvPr/>
        </p:nvPicPr>
        <p:blipFill>
          <a:blip r:embed="rId22">
            <a:alphaModFix/>
          </a:blip>
          <a:stretch>
            <a:fillRect/>
          </a:stretch>
        </p:blipFill>
        <p:spPr>
          <a:xfrm>
            <a:off x="7921161" y="2608763"/>
            <a:ext cx="935188" cy="935190"/>
          </a:xfrm>
          <a:prstGeom prst="rect">
            <a:avLst/>
          </a:prstGeom>
          <a:noFill/>
          <a:ln>
            <a:noFill/>
          </a:ln>
        </p:spPr>
      </p:pic>
      <p:pic>
        <p:nvPicPr>
          <p:cNvPr id="223" name="Google Shape;223;p28"/>
          <p:cNvPicPr preferRelativeResize="0"/>
          <p:nvPr/>
        </p:nvPicPr>
        <p:blipFill>
          <a:blip r:embed="rId23">
            <a:alphaModFix/>
          </a:blip>
          <a:stretch>
            <a:fillRect/>
          </a:stretch>
        </p:blipFill>
        <p:spPr>
          <a:xfrm>
            <a:off x="6109765" y="1094819"/>
            <a:ext cx="935188" cy="935190"/>
          </a:xfrm>
          <a:prstGeom prst="rect">
            <a:avLst/>
          </a:prstGeom>
          <a:noFill/>
          <a:ln>
            <a:noFill/>
          </a:ln>
        </p:spPr>
      </p:pic>
      <p:pic>
        <p:nvPicPr>
          <p:cNvPr id="224" name="Google Shape;224;p28"/>
          <p:cNvPicPr preferRelativeResize="0"/>
          <p:nvPr/>
        </p:nvPicPr>
        <p:blipFill>
          <a:blip r:embed="rId24">
            <a:alphaModFix/>
          </a:blip>
          <a:stretch>
            <a:fillRect/>
          </a:stretch>
        </p:blipFill>
        <p:spPr>
          <a:xfrm>
            <a:off x="7957437" y="1188122"/>
            <a:ext cx="935188" cy="93519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p:cSld name="TITLE_4">
    <p:spTree>
      <p:nvGrpSpPr>
        <p:cNvPr id="1" name="Shape 225"/>
        <p:cNvGrpSpPr/>
        <p:nvPr/>
      </p:nvGrpSpPr>
      <p:grpSpPr>
        <a:xfrm>
          <a:off x="0" y="0"/>
          <a:ext cx="0" cy="0"/>
          <a:chOff x="0" y="0"/>
          <a:chExt cx="0" cy="0"/>
        </a:xfrm>
      </p:grpSpPr>
      <p:sp>
        <p:nvSpPr>
          <p:cNvPr id="226" name="Google Shape;226;p29"/>
          <p:cNvSpPr txBox="1">
            <a:spLocks noGrp="1"/>
          </p:cNvSpPr>
          <p:nvPr>
            <p:ph type="ctrTitle"/>
          </p:nvPr>
        </p:nvSpPr>
        <p:spPr>
          <a:xfrm>
            <a:off x="685800" y="1583342"/>
            <a:ext cx="7772400" cy="11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F5330"/>
              </a:buClr>
              <a:buSzPts val="4800"/>
              <a:buFont typeface="Roboto Slab"/>
              <a:buNone/>
              <a:defRPr sz="4800">
                <a:solidFill>
                  <a:srgbClr val="EF5330"/>
                </a:solidFill>
                <a:latin typeface="Roboto Slab"/>
                <a:ea typeface="Roboto Slab"/>
                <a:cs typeface="Roboto Slab"/>
                <a:sym typeface="Roboto Slab"/>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27" name="Google Shape;227;p29"/>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4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228" name="Google Shape;228;p29"/>
          <p:cNvSpPr txBox="1">
            <a:spLocks noGrp="1"/>
          </p:cNvSpPr>
          <p:nvPr>
            <p:ph type="sldNum" idx="12"/>
          </p:nvPr>
        </p:nvSpPr>
        <p:spPr>
          <a:xfrm>
            <a:off x="8595300" y="4854450"/>
            <a:ext cx="548700" cy="288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1">
  <p:cSld name="TITLE_5">
    <p:spTree>
      <p:nvGrpSpPr>
        <p:cNvPr id="1" name="Shape 229"/>
        <p:cNvGrpSpPr/>
        <p:nvPr/>
      </p:nvGrpSpPr>
      <p:grpSpPr>
        <a:xfrm>
          <a:off x="0" y="0"/>
          <a:ext cx="0" cy="0"/>
          <a:chOff x="0" y="0"/>
          <a:chExt cx="0" cy="0"/>
        </a:xfrm>
      </p:grpSpPr>
      <p:sp>
        <p:nvSpPr>
          <p:cNvPr id="230" name="Google Shape;230;p30"/>
          <p:cNvSpPr txBox="1">
            <a:spLocks noGrp="1"/>
          </p:cNvSpPr>
          <p:nvPr>
            <p:ph type="ctrTitle"/>
          </p:nvPr>
        </p:nvSpPr>
        <p:spPr>
          <a:xfrm>
            <a:off x="685800" y="1583342"/>
            <a:ext cx="7772400" cy="11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F5330"/>
              </a:buClr>
              <a:buSzPts val="4800"/>
              <a:buFont typeface="Roboto Slab"/>
              <a:buNone/>
              <a:defRPr sz="4800">
                <a:solidFill>
                  <a:srgbClr val="EF5330"/>
                </a:solidFill>
                <a:latin typeface="Roboto Slab"/>
                <a:ea typeface="Roboto Slab"/>
                <a:cs typeface="Roboto Slab"/>
                <a:sym typeface="Roboto Slab"/>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31" name="Google Shape;231;p30"/>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4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232" name="Google Shape;232;p30"/>
          <p:cNvSpPr txBox="1">
            <a:spLocks noGrp="1"/>
          </p:cNvSpPr>
          <p:nvPr>
            <p:ph type="sldNum" idx="12"/>
          </p:nvPr>
        </p:nvSpPr>
        <p:spPr>
          <a:xfrm>
            <a:off x="8595300" y="4854450"/>
            <a:ext cx="548700" cy="288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33" name="Google Shape;233;p30"/>
          <p:cNvGrpSpPr/>
          <p:nvPr/>
        </p:nvGrpSpPr>
        <p:grpSpPr>
          <a:xfrm>
            <a:off x="0" y="0"/>
            <a:ext cx="1307125" cy="464700"/>
            <a:chOff x="40050" y="408600"/>
            <a:chExt cx="1307125" cy="464700"/>
          </a:xfrm>
        </p:grpSpPr>
        <p:pic>
          <p:nvPicPr>
            <p:cNvPr id="234" name="Google Shape;234;p30"/>
            <p:cNvPicPr preferRelativeResize="0"/>
            <p:nvPr/>
          </p:nvPicPr>
          <p:blipFill>
            <a:blip r:embed="rId2">
              <a:alphaModFix/>
            </a:blip>
            <a:stretch>
              <a:fillRect/>
            </a:stretch>
          </p:blipFill>
          <p:spPr>
            <a:xfrm>
              <a:off x="1137650" y="544375"/>
              <a:ext cx="209525" cy="179600"/>
            </a:xfrm>
            <a:prstGeom prst="rect">
              <a:avLst/>
            </a:prstGeom>
            <a:noFill/>
            <a:ln>
              <a:noFill/>
            </a:ln>
          </p:spPr>
        </p:pic>
        <p:sp>
          <p:nvSpPr>
            <p:cNvPr id="235" name="Google Shape;235;p30"/>
            <p:cNvSpPr txBox="1"/>
            <p:nvPr/>
          </p:nvSpPr>
          <p:spPr>
            <a:xfrm>
              <a:off x="40050" y="408600"/>
              <a:ext cx="1145700" cy="46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EF5330"/>
                  </a:solidFill>
                  <a:latin typeface="Roboto Slab"/>
                  <a:ea typeface="Roboto Slab"/>
                  <a:cs typeface="Roboto Slab"/>
                  <a:sym typeface="Roboto Slab"/>
                </a:rPr>
                <a:t>ScriptEd</a:t>
              </a:r>
              <a:endParaRPr sz="1800">
                <a:latin typeface="Roboto Slab"/>
                <a:ea typeface="Roboto Slab"/>
                <a:cs typeface="Roboto Slab"/>
                <a:sym typeface="Roboto Slab"/>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2">
  <p:cSld name="TITLE_6">
    <p:spTree>
      <p:nvGrpSpPr>
        <p:cNvPr id="1" name="Shape 236"/>
        <p:cNvGrpSpPr/>
        <p:nvPr/>
      </p:nvGrpSpPr>
      <p:grpSpPr>
        <a:xfrm>
          <a:off x="0" y="0"/>
          <a:ext cx="0" cy="0"/>
          <a:chOff x="0" y="0"/>
          <a:chExt cx="0" cy="0"/>
        </a:xfrm>
      </p:grpSpPr>
      <p:sp>
        <p:nvSpPr>
          <p:cNvPr id="237" name="Google Shape;237;p31"/>
          <p:cNvSpPr txBox="1">
            <a:spLocks noGrp="1"/>
          </p:cNvSpPr>
          <p:nvPr>
            <p:ph type="ctrTitle"/>
          </p:nvPr>
        </p:nvSpPr>
        <p:spPr>
          <a:xfrm>
            <a:off x="685800" y="1583342"/>
            <a:ext cx="7772400" cy="11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F5330"/>
              </a:buClr>
              <a:buSzPts val="4800"/>
              <a:buFont typeface="Roboto Slab"/>
              <a:buNone/>
              <a:defRPr sz="4800">
                <a:solidFill>
                  <a:srgbClr val="EF5330"/>
                </a:solidFill>
                <a:latin typeface="Roboto Slab"/>
                <a:ea typeface="Roboto Slab"/>
                <a:cs typeface="Roboto Slab"/>
                <a:sym typeface="Roboto Slab"/>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38" name="Google Shape;238;p31"/>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4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239" name="Google Shape;239;p31"/>
          <p:cNvSpPr txBox="1">
            <a:spLocks noGrp="1"/>
          </p:cNvSpPr>
          <p:nvPr>
            <p:ph type="sldNum" idx="12"/>
          </p:nvPr>
        </p:nvSpPr>
        <p:spPr>
          <a:xfrm>
            <a:off x="8595300" y="4854450"/>
            <a:ext cx="548700" cy="288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40" name="Google Shape;240;p31"/>
          <p:cNvGrpSpPr/>
          <p:nvPr/>
        </p:nvGrpSpPr>
        <p:grpSpPr>
          <a:xfrm>
            <a:off x="0" y="0"/>
            <a:ext cx="1307125" cy="464700"/>
            <a:chOff x="40050" y="408600"/>
            <a:chExt cx="1307125" cy="464700"/>
          </a:xfrm>
        </p:grpSpPr>
        <p:pic>
          <p:nvPicPr>
            <p:cNvPr id="241" name="Google Shape;241;p31"/>
            <p:cNvPicPr preferRelativeResize="0"/>
            <p:nvPr/>
          </p:nvPicPr>
          <p:blipFill>
            <a:blip r:embed="rId2">
              <a:alphaModFix/>
            </a:blip>
            <a:stretch>
              <a:fillRect/>
            </a:stretch>
          </p:blipFill>
          <p:spPr>
            <a:xfrm>
              <a:off x="1137650" y="544375"/>
              <a:ext cx="209525" cy="179600"/>
            </a:xfrm>
            <a:prstGeom prst="rect">
              <a:avLst/>
            </a:prstGeom>
            <a:noFill/>
            <a:ln>
              <a:noFill/>
            </a:ln>
          </p:spPr>
        </p:pic>
        <p:sp>
          <p:nvSpPr>
            <p:cNvPr id="242" name="Google Shape;242;p31"/>
            <p:cNvSpPr txBox="1"/>
            <p:nvPr/>
          </p:nvSpPr>
          <p:spPr>
            <a:xfrm>
              <a:off x="40050" y="408600"/>
              <a:ext cx="1145700" cy="46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EF5330"/>
                  </a:solidFill>
                  <a:latin typeface="Roboto Slab"/>
                  <a:ea typeface="Roboto Slab"/>
                  <a:cs typeface="Roboto Slab"/>
                  <a:sym typeface="Roboto Slab"/>
                </a:rPr>
                <a:t>ScriptEd</a:t>
              </a:r>
              <a:endParaRPr sz="1800">
                <a:latin typeface="Roboto Slab"/>
                <a:ea typeface="Roboto Slab"/>
                <a:cs typeface="Roboto Slab"/>
                <a:sym typeface="Roboto Slab"/>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reak">
  <p:cSld name="CUSTOM_1_1_1_1">
    <p:bg>
      <p:bgPr>
        <a:solidFill>
          <a:srgbClr val="FFAA7B"/>
        </a:solidFill>
        <a:effectLst/>
      </p:bgPr>
    </p:bg>
    <p:spTree>
      <p:nvGrpSpPr>
        <p:cNvPr id="1" name="Shape 42"/>
        <p:cNvGrpSpPr/>
        <p:nvPr/>
      </p:nvGrpSpPr>
      <p:grpSpPr>
        <a:xfrm>
          <a:off x="0" y="0"/>
          <a:ext cx="0" cy="0"/>
          <a:chOff x="0" y="0"/>
          <a:chExt cx="0" cy="0"/>
        </a:xfrm>
      </p:grpSpPr>
      <p:pic>
        <p:nvPicPr>
          <p:cNvPr id="43" name="Google Shape;43;p7"/>
          <p:cNvPicPr preferRelativeResize="0"/>
          <p:nvPr/>
        </p:nvPicPr>
        <p:blipFill rotWithShape="1">
          <a:blip r:embed="rId2">
            <a:alphaModFix/>
          </a:blip>
          <a:srcRect l="11111"/>
          <a:stretch/>
        </p:blipFill>
        <p:spPr>
          <a:xfrm>
            <a:off x="0" y="0"/>
            <a:ext cx="9144000" cy="5143500"/>
          </a:xfrm>
          <a:prstGeom prst="rect">
            <a:avLst/>
          </a:prstGeom>
          <a:noFill/>
          <a:ln>
            <a:noFill/>
          </a:ln>
        </p:spPr>
      </p:pic>
      <p:sp>
        <p:nvSpPr>
          <p:cNvPr id="44" name="Google Shape;44;p7"/>
          <p:cNvSpPr txBox="1"/>
          <p:nvPr/>
        </p:nvSpPr>
        <p:spPr>
          <a:xfrm>
            <a:off x="2962050" y="2143050"/>
            <a:ext cx="3219900" cy="857400"/>
          </a:xfrm>
          <a:prstGeom prst="rect">
            <a:avLst/>
          </a:prstGeom>
          <a:noFill/>
          <a:ln>
            <a:noFill/>
          </a:ln>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Helvetica Neue"/>
                <a:ea typeface="Helvetica Neue"/>
                <a:cs typeface="Helvetica Neue"/>
                <a:sym typeface="Helvetica Neue"/>
              </a:rPr>
              <a:t>Break</a:t>
            </a:r>
            <a:endParaRPr sz="4800" b="1">
              <a:solidFill>
                <a:srgbClr val="FFFFFF"/>
              </a:solidFill>
              <a:latin typeface="Helvetica Neue"/>
              <a:ea typeface="Helvetica Neue"/>
              <a:cs typeface="Helvetica Neue"/>
              <a:sym typeface="Helvetica Neue"/>
            </a:endParaRPr>
          </a:p>
        </p:txBody>
      </p:sp>
      <p:pic>
        <p:nvPicPr>
          <p:cNvPr id="45" name="Google Shape;45;p7"/>
          <p:cNvPicPr preferRelativeResize="0"/>
          <p:nvPr/>
        </p:nvPicPr>
        <p:blipFill>
          <a:blip r:embed="rId3">
            <a:alphaModFix/>
          </a:blip>
          <a:stretch>
            <a:fillRect/>
          </a:stretch>
        </p:blipFill>
        <p:spPr>
          <a:xfrm>
            <a:off x="230500" y="4631550"/>
            <a:ext cx="604885" cy="393600"/>
          </a:xfrm>
          <a:prstGeom prst="rect">
            <a:avLst/>
          </a:prstGeom>
          <a:noFill/>
          <a:ln>
            <a:noFill/>
          </a:ln>
        </p:spPr>
      </p:pic>
      <p:sp>
        <p:nvSpPr>
          <p:cNvPr id="46" name="Google Shape;46;p7"/>
          <p:cNvSpPr txBox="1">
            <a:spLocks noGrp="1"/>
          </p:cNvSpPr>
          <p:nvPr>
            <p:ph type="title"/>
          </p:nvPr>
        </p:nvSpPr>
        <p:spPr>
          <a:xfrm>
            <a:off x="2924075" y="3148000"/>
            <a:ext cx="3398100" cy="441300"/>
          </a:xfrm>
          <a:prstGeom prst="rect">
            <a:avLst/>
          </a:prstGeom>
          <a:effectLst>
            <a:outerShdw blurRad="57150" dist="19050" dir="1980000" algn="bl" rotWithShape="0">
              <a:srgbClr val="000000">
                <a:alpha val="68000"/>
              </a:srgbClr>
            </a:outerShdw>
          </a:effectLst>
        </p:spPr>
        <p:txBody>
          <a:bodyPr spcFirstLastPara="1" wrap="square" lIns="91425" tIns="91425" rIns="91425" bIns="91425" anchor="t" anchorCtr="0">
            <a:noAutofit/>
          </a:bodyPr>
          <a:lstStyle>
            <a:lvl1pPr lvl="0" algn="ctr">
              <a:spcBef>
                <a:spcPts val="0"/>
              </a:spcBef>
              <a:spcAft>
                <a:spcPts val="0"/>
              </a:spcAft>
              <a:buNone/>
              <a:defRPr sz="1800" b="1">
                <a:solidFill>
                  <a:srgbClr val="FFFFFF"/>
                </a:solidFill>
              </a:defRPr>
            </a:lvl1pPr>
            <a:lvl2pPr lvl="1" algn="ctr">
              <a:spcBef>
                <a:spcPts val="0"/>
              </a:spcBef>
              <a:spcAft>
                <a:spcPts val="0"/>
              </a:spcAft>
              <a:buNone/>
              <a:defRPr b="1"/>
            </a:lvl2pPr>
            <a:lvl3pPr lvl="2" algn="ctr">
              <a:spcBef>
                <a:spcPts val="0"/>
              </a:spcBef>
              <a:spcAft>
                <a:spcPts val="0"/>
              </a:spcAft>
              <a:buNone/>
              <a:defRPr b="1"/>
            </a:lvl3pPr>
            <a:lvl4pPr lvl="3" algn="ctr">
              <a:spcBef>
                <a:spcPts val="0"/>
              </a:spcBef>
              <a:spcAft>
                <a:spcPts val="0"/>
              </a:spcAft>
              <a:buNone/>
              <a:defRPr b="1"/>
            </a:lvl4pPr>
            <a:lvl5pPr lvl="4" algn="ctr">
              <a:spcBef>
                <a:spcPts val="0"/>
              </a:spcBef>
              <a:spcAft>
                <a:spcPts val="0"/>
              </a:spcAft>
              <a:buNone/>
              <a:defRPr b="1"/>
            </a:lvl5pPr>
            <a:lvl6pPr lvl="5" algn="ctr">
              <a:spcBef>
                <a:spcPts val="0"/>
              </a:spcBef>
              <a:spcAft>
                <a:spcPts val="0"/>
              </a:spcAft>
              <a:buNone/>
              <a:defRPr b="1"/>
            </a:lvl6pPr>
            <a:lvl7pPr lvl="6" algn="ctr">
              <a:spcBef>
                <a:spcPts val="0"/>
              </a:spcBef>
              <a:spcAft>
                <a:spcPts val="0"/>
              </a:spcAft>
              <a:buNone/>
              <a:defRPr b="1"/>
            </a:lvl7pPr>
            <a:lvl8pPr lvl="7" algn="ctr">
              <a:spcBef>
                <a:spcPts val="0"/>
              </a:spcBef>
              <a:spcAft>
                <a:spcPts val="0"/>
              </a:spcAft>
              <a:buNone/>
              <a:defRPr b="1"/>
            </a:lvl8pPr>
            <a:lvl9pPr lvl="8" algn="ctr">
              <a:spcBef>
                <a:spcPts val="0"/>
              </a:spcBef>
              <a:spcAft>
                <a:spcPts val="0"/>
              </a:spcAft>
              <a:buNone/>
              <a:defRPr b="1"/>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Unit Title">
  <p:cSld name="CUSTOM_1_1_1_1_2">
    <p:bg>
      <p:bgPr>
        <a:noFill/>
        <a:effectLst/>
      </p:bgPr>
    </p:bg>
    <p:spTree>
      <p:nvGrpSpPr>
        <p:cNvPr id="1" name="Shape 47"/>
        <p:cNvGrpSpPr/>
        <p:nvPr/>
      </p:nvGrpSpPr>
      <p:grpSpPr>
        <a:xfrm>
          <a:off x="0" y="0"/>
          <a:ext cx="0" cy="0"/>
          <a:chOff x="0" y="0"/>
          <a:chExt cx="0" cy="0"/>
        </a:xfrm>
      </p:grpSpPr>
      <p:pic>
        <p:nvPicPr>
          <p:cNvPr id="48" name="Google Shape;48;p8"/>
          <p:cNvPicPr preferRelativeResize="0"/>
          <p:nvPr/>
        </p:nvPicPr>
        <p:blipFill rotWithShape="1">
          <a:blip r:embed="rId2">
            <a:alphaModFix/>
          </a:blip>
          <a:srcRect r="11660"/>
          <a:stretch/>
        </p:blipFill>
        <p:spPr>
          <a:xfrm>
            <a:off x="0" y="-16000"/>
            <a:ext cx="9144000" cy="5175499"/>
          </a:xfrm>
          <a:prstGeom prst="rect">
            <a:avLst/>
          </a:prstGeom>
          <a:noFill/>
          <a:ln>
            <a:noFill/>
          </a:ln>
        </p:spPr>
      </p:pic>
      <p:sp>
        <p:nvSpPr>
          <p:cNvPr id="49" name="Google Shape;49;p8"/>
          <p:cNvSpPr txBox="1"/>
          <p:nvPr/>
        </p:nvSpPr>
        <p:spPr>
          <a:xfrm>
            <a:off x="2962050" y="2143050"/>
            <a:ext cx="3219900" cy="857400"/>
          </a:xfrm>
          <a:prstGeom prst="rect">
            <a:avLst/>
          </a:prstGeom>
          <a:noFill/>
          <a:ln>
            <a:noFill/>
          </a:ln>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800" b="1">
              <a:solidFill>
                <a:srgbClr val="FFFFFF"/>
              </a:solidFill>
              <a:latin typeface="Helvetica Neue"/>
              <a:ea typeface="Helvetica Neue"/>
              <a:cs typeface="Helvetica Neue"/>
              <a:sym typeface="Helvetica Neue"/>
            </a:endParaRPr>
          </a:p>
        </p:txBody>
      </p:sp>
      <p:pic>
        <p:nvPicPr>
          <p:cNvPr id="50" name="Google Shape;50;p8"/>
          <p:cNvPicPr preferRelativeResize="0"/>
          <p:nvPr/>
        </p:nvPicPr>
        <p:blipFill>
          <a:blip r:embed="rId3">
            <a:alphaModFix/>
          </a:blip>
          <a:stretch>
            <a:fillRect/>
          </a:stretch>
        </p:blipFill>
        <p:spPr>
          <a:xfrm>
            <a:off x="230500" y="4631550"/>
            <a:ext cx="604885" cy="393600"/>
          </a:xfrm>
          <a:prstGeom prst="rect">
            <a:avLst/>
          </a:prstGeom>
          <a:noFill/>
          <a:ln>
            <a:noFill/>
          </a:ln>
        </p:spPr>
      </p:pic>
      <p:sp>
        <p:nvSpPr>
          <p:cNvPr id="51" name="Google Shape;51;p8"/>
          <p:cNvSpPr txBox="1">
            <a:spLocks noGrp="1"/>
          </p:cNvSpPr>
          <p:nvPr>
            <p:ph type="title"/>
          </p:nvPr>
        </p:nvSpPr>
        <p:spPr>
          <a:xfrm>
            <a:off x="1626300" y="2341775"/>
            <a:ext cx="5891400" cy="396000"/>
          </a:xfrm>
          <a:prstGeom prst="rect">
            <a:avLst/>
          </a:prstGeom>
          <a:noFill/>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lvl1pPr lvl="0" algn="ctr">
              <a:spcBef>
                <a:spcPts val="0"/>
              </a:spcBef>
              <a:spcAft>
                <a:spcPts val="0"/>
              </a:spcAft>
              <a:buNone/>
              <a:defRPr b="1">
                <a:solidFill>
                  <a:srgbClr val="FFFFFF"/>
                </a:solidFill>
              </a:defRPr>
            </a:lvl1pPr>
            <a:lvl2pPr lvl="1" algn="ctr">
              <a:spcBef>
                <a:spcPts val="0"/>
              </a:spcBef>
              <a:spcAft>
                <a:spcPts val="0"/>
              </a:spcAft>
              <a:buNone/>
              <a:defRPr b="1">
                <a:solidFill>
                  <a:srgbClr val="FFFFFF"/>
                </a:solidFill>
              </a:defRPr>
            </a:lvl2pPr>
            <a:lvl3pPr lvl="2" algn="ctr">
              <a:spcBef>
                <a:spcPts val="0"/>
              </a:spcBef>
              <a:spcAft>
                <a:spcPts val="0"/>
              </a:spcAft>
              <a:buNone/>
              <a:defRPr b="1">
                <a:solidFill>
                  <a:srgbClr val="FFFFFF"/>
                </a:solidFill>
              </a:defRPr>
            </a:lvl3pPr>
            <a:lvl4pPr lvl="3" algn="ctr">
              <a:spcBef>
                <a:spcPts val="0"/>
              </a:spcBef>
              <a:spcAft>
                <a:spcPts val="0"/>
              </a:spcAft>
              <a:buNone/>
              <a:defRPr b="1">
                <a:solidFill>
                  <a:srgbClr val="FFFFFF"/>
                </a:solidFill>
              </a:defRPr>
            </a:lvl4pPr>
            <a:lvl5pPr lvl="4" algn="ctr">
              <a:spcBef>
                <a:spcPts val="0"/>
              </a:spcBef>
              <a:spcAft>
                <a:spcPts val="0"/>
              </a:spcAft>
              <a:buNone/>
              <a:defRPr b="1">
                <a:solidFill>
                  <a:srgbClr val="FFFFFF"/>
                </a:solidFill>
              </a:defRPr>
            </a:lvl5pPr>
            <a:lvl6pPr lvl="5" algn="ctr">
              <a:spcBef>
                <a:spcPts val="0"/>
              </a:spcBef>
              <a:spcAft>
                <a:spcPts val="0"/>
              </a:spcAft>
              <a:buNone/>
              <a:defRPr b="1">
                <a:solidFill>
                  <a:srgbClr val="FFFFFF"/>
                </a:solidFill>
              </a:defRPr>
            </a:lvl6pPr>
            <a:lvl7pPr lvl="6" algn="ctr">
              <a:spcBef>
                <a:spcPts val="0"/>
              </a:spcBef>
              <a:spcAft>
                <a:spcPts val="0"/>
              </a:spcAft>
              <a:buNone/>
              <a:defRPr b="1">
                <a:solidFill>
                  <a:srgbClr val="FFFFFF"/>
                </a:solidFill>
              </a:defRPr>
            </a:lvl7pPr>
            <a:lvl8pPr lvl="7" algn="ctr">
              <a:spcBef>
                <a:spcPts val="0"/>
              </a:spcBef>
              <a:spcAft>
                <a:spcPts val="0"/>
              </a:spcAft>
              <a:buNone/>
              <a:defRPr b="1">
                <a:solidFill>
                  <a:srgbClr val="FFFFFF"/>
                </a:solidFill>
              </a:defRPr>
            </a:lvl8pPr>
            <a:lvl9pPr lvl="8" algn="ctr">
              <a:spcBef>
                <a:spcPts val="0"/>
              </a:spcBef>
              <a:spcAft>
                <a:spcPts val="0"/>
              </a:spcAft>
              <a:buNone/>
              <a:defRPr b="1">
                <a:solidFill>
                  <a:srgbClr val="FFFFFF"/>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oject Time">
  <p:cSld name="CUSTOM_1_1_1_1_1">
    <p:bg>
      <p:bgPr>
        <a:solidFill>
          <a:srgbClr val="FFAA7B"/>
        </a:solidFill>
        <a:effectLst/>
      </p:bgPr>
    </p:bg>
    <p:spTree>
      <p:nvGrpSpPr>
        <p:cNvPr id="1" name="Shape 52"/>
        <p:cNvGrpSpPr/>
        <p:nvPr/>
      </p:nvGrpSpPr>
      <p:grpSpPr>
        <a:xfrm>
          <a:off x="0" y="0"/>
          <a:ext cx="0" cy="0"/>
          <a:chOff x="0" y="0"/>
          <a:chExt cx="0" cy="0"/>
        </a:xfrm>
      </p:grpSpPr>
      <p:pic>
        <p:nvPicPr>
          <p:cNvPr id="53" name="Google Shape;53;p9"/>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54" name="Google Shape;54;p9"/>
          <p:cNvSpPr txBox="1"/>
          <p:nvPr/>
        </p:nvSpPr>
        <p:spPr>
          <a:xfrm>
            <a:off x="2577900" y="2143050"/>
            <a:ext cx="3988200" cy="857400"/>
          </a:xfrm>
          <a:prstGeom prst="rect">
            <a:avLst/>
          </a:prstGeom>
          <a:noFill/>
          <a:ln>
            <a:noFill/>
          </a:ln>
          <a:effectLst>
            <a:outerShdw blurRad="142875" dist="47625" dir="4200000" algn="bl" rotWithShape="0">
              <a:srgbClr val="000000">
                <a:alpha val="8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Helvetica Neue"/>
                <a:ea typeface="Helvetica Neue"/>
                <a:cs typeface="Helvetica Neue"/>
                <a:sym typeface="Helvetica Neue"/>
              </a:rPr>
              <a:t>Project Time</a:t>
            </a:r>
            <a:endParaRPr sz="4800" b="1">
              <a:solidFill>
                <a:srgbClr val="FFFFFF"/>
              </a:solidFill>
              <a:latin typeface="Helvetica Neue"/>
              <a:ea typeface="Helvetica Neue"/>
              <a:cs typeface="Helvetica Neue"/>
              <a:sym typeface="Helvetica Neue"/>
            </a:endParaRPr>
          </a:p>
        </p:txBody>
      </p:sp>
      <p:pic>
        <p:nvPicPr>
          <p:cNvPr id="55" name="Google Shape;55;p9"/>
          <p:cNvPicPr preferRelativeResize="0"/>
          <p:nvPr/>
        </p:nvPicPr>
        <p:blipFill>
          <a:blip r:embed="rId3">
            <a:alphaModFix/>
          </a:blip>
          <a:stretch>
            <a:fillRect/>
          </a:stretch>
        </p:blipFill>
        <p:spPr>
          <a:xfrm>
            <a:off x="230500" y="4631550"/>
            <a:ext cx="604885" cy="393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 Now" type="title">
  <p:cSld name="TITLE">
    <p:spTree>
      <p:nvGrpSpPr>
        <p:cNvPr id="1" name="Shape 56"/>
        <p:cNvGrpSpPr/>
        <p:nvPr/>
      </p:nvGrpSpPr>
      <p:grpSpPr>
        <a:xfrm>
          <a:off x="0" y="0"/>
          <a:ext cx="0" cy="0"/>
          <a:chOff x="0" y="0"/>
          <a:chExt cx="0" cy="0"/>
        </a:xfrm>
      </p:grpSpPr>
      <p:sp>
        <p:nvSpPr>
          <p:cNvPr id="57" name="Google Shape;57;p10"/>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p:nvPr/>
        </p:nvSpPr>
        <p:spPr>
          <a:xfrm>
            <a:off x="850342" y="356535"/>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10"/>
          <p:cNvPicPr preferRelativeResize="0"/>
          <p:nvPr/>
        </p:nvPicPr>
        <p:blipFill>
          <a:blip r:embed="rId2">
            <a:alphaModFix/>
          </a:blip>
          <a:stretch>
            <a:fillRect/>
          </a:stretch>
        </p:blipFill>
        <p:spPr>
          <a:xfrm>
            <a:off x="1056136" y="562301"/>
            <a:ext cx="630936" cy="630936"/>
          </a:xfrm>
          <a:prstGeom prst="rect">
            <a:avLst/>
          </a:prstGeom>
          <a:noFill/>
          <a:ln>
            <a:noFill/>
          </a:ln>
        </p:spPr>
      </p:pic>
      <p:sp>
        <p:nvSpPr>
          <p:cNvPr id="60" name="Google Shape;60;p10"/>
          <p:cNvSpPr/>
          <p:nvPr/>
        </p:nvSpPr>
        <p:spPr>
          <a:xfrm>
            <a:off x="0" y="123450"/>
            <a:ext cx="27432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Do Now</a:t>
            </a:r>
            <a:endParaRPr sz="1600" b="1">
              <a:latin typeface="Helvetica Neue"/>
              <a:ea typeface="Helvetica Neue"/>
              <a:cs typeface="Helvetica Neue"/>
              <a:sym typeface="Helvetica Neue"/>
            </a:endParaRPr>
          </a:p>
        </p:txBody>
      </p:sp>
      <p:sp>
        <p:nvSpPr>
          <p:cNvPr id="61" name="Google Shape;61;p10"/>
          <p:cNvSpPr txBox="1">
            <a:spLocks noGrp="1"/>
          </p:cNvSpPr>
          <p:nvPr>
            <p:ph type="body" idx="1"/>
          </p:nvPr>
        </p:nvSpPr>
        <p:spPr>
          <a:xfrm>
            <a:off x="3264400" y="1538800"/>
            <a:ext cx="53310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62" name="Google Shape;62;p10"/>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63" name="Google Shape;63;p10"/>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0"/>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78">
          <p15:clr>
            <a:srgbClr val="9AA0A6"/>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oject Planning">
  <p:cSld name="TITLE_3">
    <p:spTree>
      <p:nvGrpSpPr>
        <p:cNvPr id="1" name="Shape 65"/>
        <p:cNvGrpSpPr/>
        <p:nvPr/>
      </p:nvGrpSpPr>
      <p:grpSpPr>
        <a:xfrm>
          <a:off x="0" y="0"/>
          <a:ext cx="0" cy="0"/>
          <a:chOff x="0" y="0"/>
          <a:chExt cx="0" cy="0"/>
        </a:xfrm>
      </p:grpSpPr>
      <p:sp>
        <p:nvSpPr>
          <p:cNvPr id="66" name="Google Shape;66;p11"/>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11"/>
          <p:cNvGrpSpPr/>
          <p:nvPr/>
        </p:nvGrpSpPr>
        <p:grpSpPr>
          <a:xfrm>
            <a:off x="850392" y="356623"/>
            <a:ext cx="1042412" cy="1042412"/>
            <a:chOff x="1005840" y="320040"/>
            <a:chExt cx="1234500" cy="1234500"/>
          </a:xfrm>
        </p:grpSpPr>
        <p:sp>
          <p:nvSpPr>
            <p:cNvPr id="68" name="Google Shape;68;p11"/>
            <p:cNvSpPr/>
            <p:nvPr/>
          </p:nvSpPr>
          <p:spPr>
            <a:xfrm>
              <a:off x="1005840" y="320040"/>
              <a:ext cx="1234500" cy="12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11"/>
            <p:cNvPicPr preferRelativeResize="0"/>
            <p:nvPr/>
          </p:nvPicPr>
          <p:blipFill>
            <a:blip r:embed="rId2">
              <a:alphaModFix/>
            </a:blip>
            <a:stretch>
              <a:fillRect/>
            </a:stretch>
          </p:blipFill>
          <p:spPr>
            <a:xfrm>
              <a:off x="1246926" y="561111"/>
              <a:ext cx="752350" cy="752352"/>
            </a:xfrm>
            <a:prstGeom prst="rect">
              <a:avLst/>
            </a:prstGeom>
            <a:noFill/>
            <a:ln>
              <a:noFill/>
            </a:ln>
          </p:spPr>
        </p:pic>
      </p:grpSp>
      <p:sp>
        <p:nvSpPr>
          <p:cNvPr id="70" name="Google Shape;70;p11"/>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Project Planning</a:t>
            </a:r>
            <a:endParaRPr sz="1600" b="1">
              <a:latin typeface="Helvetica Neue"/>
              <a:ea typeface="Helvetica Neue"/>
              <a:cs typeface="Helvetica Neue"/>
              <a:sym typeface="Helvetica Neue"/>
            </a:endParaRPr>
          </a:p>
        </p:txBody>
      </p:sp>
      <p:sp>
        <p:nvSpPr>
          <p:cNvPr id="71" name="Google Shape;71;p11"/>
          <p:cNvSpPr txBox="1">
            <a:spLocks noGrp="1"/>
          </p:cNvSpPr>
          <p:nvPr>
            <p:ph type="body" idx="1"/>
          </p:nvPr>
        </p:nvSpPr>
        <p:spPr>
          <a:xfrm>
            <a:off x="3264400" y="1538800"/>
            <a:ext cx="53310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72" name="Google Shape;72;p11"/>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73" name="Google Shape;73;p11"/>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uided Notes">
  <p:cSld name="TITLE_2">
    <p:spTree>
      <p:nvGrpSpPr>
        <p:cNvPr id="1" name="Shape 75"/>
        <p:cNvGrpSpPr/>
        <p:nvPr/>
      </p:nvGrpSpPr>
      <p:grpSpPr>
        <a:xfrm>
          <a:off x="0" y="0"/>
          <a:ext cx="0" cy="0"/>
          <a:chOff x="0" y="0"/>
          <a:chExt cx="0" cy="0"/>
        </a:xfrm>
      </p:grpSpPr>
      <p:sp>
        <p:nvSpPr>
          <p:cNvPr id="76" name="Google Shape;76;p12"/>
          <p:cNvSpPr/>
          <p:nvPr/>
        </p:nvSpPr>
        <p:spPr>
          <a:xfrm>
            <a:off x="0" y="-7950"/>
            <a:ext cx="2739600" cy="5159400"/>
          </a:xfrm>
          <a:prstGeom prst="rect">
            <a:avLst/>
          </a:prstGeom>
          <a:solidFill>
            <a:srgbClr val="0080FF"/>
          </a:solidFill>
          <a:ln w="952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2"/>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Guided Notes</a:t>
            </a:r>
            <a:endParaRPr sz="1600" b="1">
              <a:latin typeface="Helvetica Neue"/>
              <a:ea typeface="Helvetica Neue"/>
              <a:cs typeface="Helvetica Neue"/>
              <a:sym typeface="Helvetica Neue"/>
            </a:endParaRPr>
          </a:p>
        </p:txBody>
      </p:sp>
      <p:grpSp>
        <p:nvGrpSpPr>
          <p:cNvPr id="78" name="Google Shape;78;p12"/>
          <p:cNvGrpSpPr/>
          <p:nvPr/>
        </p:nvGrpSpPr>
        <p:grpSpPr>
          <a:xfrm>
            <a:off x="850392" y="365760"/>
            <a:ext cx="1042426" cy="1042426"/>
            <a:chOff x="1001700" y="320150"/>
            <a:chExt cx="1211700" cy="1211700"/>
          </a:xfrm>
        </p:grpSpPr>
        <p:sp>
          <p:nvSpPr>
            <p:cNvPr id="79" name="Google Shape;79;p12"/>
            <p:cNvSpPr/>
            <p:nvPr/>
          </p:nvSpPr>
          <p:spPr>
            <a:xfrm>
              <a:off x="1001700" y="320150"/>
              <a:ext cx="1211700" cy="1211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2"/>
            <p:cNvPicPr preferRelativeResize="0"/>
            <p:nvPr/>
          </p:nvPicPr>
          <p:blipFill>
            <a:blip r:embed="rId2">
              <a:alphaModFix/>
            </a:blip>
            <a:stretch>
              <a:fillRect/>
            </a:stretch>
          </p:blipFill>
          <p:spPr>
            <a:xfrm>
              <a:off x="1267155" y="585599"/>
              <a:ext cx="680740" cy="680742"/>
            </a:xfrm>
            <a:prstGeom prst="rect">
              <a:avLst/>
            </a:prstGeom>
            <a:noFill/>
            <a:ln>
              <a:noFill/>
            </a:ln>
          </p:spPr>
        </p:pic>
      </p:grpSp>
      <p:sp>
        <p:nvSpPr>
          <p:cNvPr id="81" name="Google Shape;81;p12"/>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82" name="Google Shape;82;p12"/>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83" name="Google Shape;83;p12"/>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FA7B17"/>
          </p15:clr>
        </p15:guide>
        <p15:guide id="2" pos="80">
          <p15:clr>
            <a:srgbClr val="FA7B17"/>
          </p15:clr>
        </p15:guide>
        <p15:guide id="3" pos="5616">
          <p15:clr>
            <a:srgbClr val="FA7B17"/>
          </p15:clr>
        </p15:guide>
        <p15:guide id="4" pos="1648">
          <p15:clr>
            <a:srgbClr val="FA7B17"/>
          </p15:clr>
        </p15:guide>
        <p15:guide id="5" pos="864">
          <p15:clr>
            <a:srgbClr val="FA7B17"/>
          </p15:clr>
        </p15:guide>
        <p15:guide id="6" pos="1860">
          <p15:clr>
            <a:srgbClr val="FA7B17"/>
          </p15:clr>
        </p15:guide>
        <p15:guide id="7" pos="3732">
          <p15:clr>
            <a:srgbClr val="FA7B17"/>
          </p15:clr>
        </p15:guide>
        <p15:guide id="8" pos="2056">
          <p15:clr>
            <a:srgbClr val="FA7B17"/>
          </p15:clr>
        </p15:guide>
        <p15:guide id="9" orient="horz" pos="2915">
          <p15:clr>
            <a:srgbClr val="FA7B17"/>
          </p15:clr>
        </p15:guide>
        <p15:guide id="10" orient="horz" pos="969">
          <p15:clr>
            <a:srgbClr val="FA7B17"/>
          </p15:clr>
        </p15:guide>
        <p15:guide id="11" orient="horz" pos="553">
          <p15:clr>
            <a:srgbClr val="FA7B17"/>
          </p15:clr>
        </p15:guide>
        <p15:guide id="12" orient="horz" pos="887">
          <p15:clr>
            <a:srgbClr val="FA7B17"/>
          </p15:clr>
        </p15:guide>
        <p15:guide id="13" orient="horz" pos="3162">
          <p15:clr>
            <a:srgbClr val="FA7B17"/>
          </p15:clr>
        </p15:guide>
        <p15:guide id="14" orient="horz" pos="225">
          <p15:clr>
            <a:srgbClr val="FA7B17"/>
          </p15:clr>
        </p15:guide>
        <p15:guide id="15" orient="horz" pos="81">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urn and Talk">
  <p:cSld name="TITLE_2_2">
    <p:spTree>
      <p:nvGrpSpPr>
        <p:cNvPr id="1" name="Shape 85"/>
        <p:cNvGrpSpPr/>
        <p:nvPr/>
      </p:nvGrpSpPr>
      <p:grpSpPr>
        <a:xfrm>
          <a:off x="0" y="0"/>
          <a:ext cx="0" cy="0"/>
          <a:chOff x="0" y="0"/>
          <a:chExt cx="0" cy="0"/>
        </a:xfrm>
      </p:grpSpPr>
      <p:sp>
        <p:nvSpPr>
          <p:cNvPr id="86" name="Google Shape;86;p13"/>
          <p:cNvSpPr/>
          <p:nvPr/>
        </p:nvSpPr>
        <p:spPr>
          <a:xfrm>
            <a:off x="0" y="-7950"/>
            <a:ext cx="2739600" cy="5159400"/>
          </a:xfrm>
          <a:prstGeom prst="rect">
            <a:avLst/>
          </a:prstGeom>
          <a:solidFill>
            <a:srgbClr val="FFAA7B"/>
          </a:solidFill>
          <a:ln w="9525" cap="flat" cmpd="sng">
            <a:solidFill>
              <a:srgbClr val="FFAA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p:nvPr/>
        </p:nvSpPr>
        <p:spPr>
          <a:xfrm>
            <a:off x="0" y="137160"/>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Turn and Talk</a:t>
            </a:r>
            <a:endParaRPr sz="1600" b="1">
              <a:latin typeface="Helvetica Neue"/>
              <a:ea typeface="Helvetica Neue"/>
              <a:cs typeface="Helvetica Neue"/>
              <a:sym typeface="Helvetica Neue"/>
            </a:endParaRPr>
          </a:p>
        </p:txBody>
      </p:sp>
      <p:grpSp>
        <p:nvGrpSpPr>
          <p:cNvPr id="88" name="Google Shape;88;p13"/>
          <p:cNvGrpSpPr/>
          <p:nvPr/>
        </p:nvGrpSpPr>
        <p:grpSpPr>
          <a:xfrm>
            <a:off x="848600" y="365760"/>
            <a:ext cx="1042405" cy="1042405"/>
            <a:chOff x="840300" y="447850"/>
            <a:chExt cx="1216200" cy="1216200"/>
          </a:xfrm>
        </p:grpSpPr>
        <p:sp>
          <p:nvSpPr>
            <p:cNvPr id="89" name="Google Shape;89;p13"/>
            <p:cNvSpPr/>
            <p:nvPr/>
          </p:nvSpPr>
          <p:spPr>
            <a:xfrm>
              <a:off x="840300" y="447850"/>
              <a:ext cx="1216200" cy="1216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3"/>
            <p:cNvPicPr preferRelativeResize="0"/>
            <p:nvPr/>
          </p:nvPicPr>
          <p:blipFill>
            <a:blip r:embed="rId2">
              <a:alphaModFix/>
            </a:blip>
            <a:stretch>
              <a:fillRect/>
            </a:stretch>
          </p:blipFill>
          <p:spPr>
            <a:xfrm>
              <a:off x="1106441" y="714113"/>
              <a:ext cx="682518" cy="682805"/>
            </a:xfrm>
            <a:prstGeom prst="rect">
              <a:avLst/>
            </a:prstGeom>
            <a:noFill/>
            <a:ln>
              <a:noFill/>
            </a:ln>
          </p:spPr>
        </p:pic>
      </p:grpSp>
      <p:sp>
        <p:nvSpPr>
          <p:cNvPr id="91" name="Google Shape;91;p13"/>
          <p:cNvSpPr txBox="1">
            <a:spLocks noGrp="1"/>
          </p:cNvSpPr>
          <p:nvPr>
            <p:ph type="body" idx="1"/>
          </p:nvPr>
        </p:nvSpPr>
        <p:spPr>
          <a:xfrm>
            <a:off x="3271500" y="1828775"/>
            <a:ext cx="5323800" cy="2798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92" name="Google Shape;92;p13"/>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93" name="Google Shape;93;p13"/>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78">
          <p15:clr>
            <a:srgbClr val="9AA0A6"/>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9pPr>
          </a:lstStyle>
          <a:p>
            <a:endParaRPr/>
          </a:p>
        </p:txBody>
      </p:sp>
      <p:sp>
        <p:nvSpPr>
          <p:cNvPr id="7" name="Google Shape;7;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tube.com/watch?v=WwtPqKqCm0s"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WwtPqKqCm0s"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100.xml.rels><?xml version="1.0" encoding="UTF-8" standalone="yes"?>
<Relationships xmlns="http://schemas.openxmlformats.org/package/2006/relationships"><Relationship Id="rId3" Type="http://schemas.openxmlformats.org/officeDocument/2006/relationships/hyperlink" Target="http://www.youtube.com/watch?v=ipvJHuKa-Ic" TargetMode="External"/><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101.xml.rels><?xml version="1.0" encoding="UTF-8" standalone="yes"?>
<Relationships xmlns="http://schemas.openxmlformats.org/package/2006/relationships"><Relationship Id="rId8" Type="http://schemas.openxmlformats.org/officeDocument/2006/relationships/hyperlink" Target="https://popcode.org/?snapshot=5b2e65b5-92b6-48fe-a734-a9265183f030" TargetMode="External"/><Relationship Id="rId3" Type="http://schemas.openxmlformats.org/officeDocument/2006/relationships/hyperlink" Target="http://www.youtube.com/watch?v=_wdgjWqSjzs" TargetMode="External"/><Relationship Id="rId7" Type="http://schemas.openxmlformats.org/officeDocument/2006/relationships/hyperlink" Target="https://popcode.org/?snapshot=2360b819-05d9-4194-a371-c68ab91cd9a0" TargetMode="External"/><Relationship Id="rId2" Type="http://schemas.openxmlformats.org/officeDocument/2006/relationships/notesSlide" Target="../notesSlides/notesSlide98.xml"/><Relationship Id="rId1" Type="http://schemas.openxmlformats.org/officeDocument/2006/relationships/slideLayout" Target="../slideLayouts/slideLayout15.xml"/><Relationship Id="rId6" Type="http://schemas.openxmlformats.org/officeDocument/2006/relationships/hyperlink" Target="https://popcode.org/?snapshot=bf982875-1c78-4308-b208-d766513bb87e" TargetMode="External"/><Relationship Id="rId5" Type="http://schemas.openxmlformats.org/officeDocument/2006/relationships/hyperlink" Target="https://popcode.org/?snapshot=e0c3ae37-a0b7-4022-8310-e4cd6fad031a" TargetMode="External"/><Relationship Id="rId4" Type="http://schemas.openxmlformats.org/officeDocument/2006/relationships/image" Target="../media/image71.jpg"/><Relationship Id="rId9" Type="http://schemas.openxmlformats.org/officeDocument/2006/relationships/image" Target="../media/image99.gif"/></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ipvJHuKa-Ic" TargetMode="External"/><Relationship Id="rId7" Type="http://schemas.openxmlformats.org/officeDocument/2006/relationships/hyperlink" Target="https://popcode.org/?snapshot=ffdb2034-6bf2-405e-96f0-b3e086e80fe8"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popcode.org/?gist=2308b96881770fdfb4a84f006320297b" TargetMode="External"/><Relationship Id="rId5" Type="http://schemas.openxmlformats.org/officeDocument/2006/relationships/image" Target="../media/image41.pn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0.jpg"/><Relationship Id="rId4" Type="http://schemas.openxmlformats.org/officeDocument/2006/relationships/hyperlink" Target="http://www.youtube.com/watch?v=cfu1p8t-3go"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popcode.org/?snapshot=60a1cd48-5bd4-4fee-858f-01bb6217294b"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50.jpg"/><Relationship Id="rId5" Type="http://schemas.openxmlformats.org/officeDocument/2006/relationships/hyperlink" Target="http://www.youtube.com/watch?v=cfu1p8t-3go" TargetMode="External"/><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hyperlink" Target="https://popcode.org/?snapshot=92ec6655-c5fb-441c-ad60-6f27b153432d"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hyperlink" Target="https://popcode.org/?snapshot=ba42cde2-7434-4e0a-831a-b8de92c9442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hyperlink" Target="https://popcode.org/?snapshot=66dfe6a1-be64-4195-b831-5a458cfe9c47" TargetMode="External"/><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16.xml"/><Relationship Id="rId4" Type="http://schemas.openxmlformats.org/officeDocument/2006/relationships/image" Target="../media/image70.jp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hyperlink" Target="http://www.youtube.com/watch?v=_wdgjWqSjzs" TargetMode="External"/><Relationship Id="rId2" Type="http://schemas.openxmlformats.org/officeDocument/2006/relationships/notesSlide" Target="../notesSlides/notesSlide60.xml"/><Relationship Id="rId1" Type="http://schemas.openxmlformats.org/officeDocument/2006/relationships/slideLayout" Target="../slideLayouts/slideLayout15.xml"/><Relationship Id="rId5" Type="http://schemas.openxmlformats.org/officeDocument/2006/relationships/hyperlink" Target="https://docs.google.com/document/d/1vpfCoJpwIHq4hwk0swSJ8DwCVQ6blewTEjJHRO49eCY/edit" TargetMode="External"/><Relationship Id="rId4" Type="http://schemas.openxmlformats.org/officeDocument/2006/relationships/image" Target="../media/image7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hyperlink" Target="http://www.youtube.com/watch?v=ipvJHuKa-Ic"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66.xml.rels><?xml version="1.0" encoding="UTF-8" standalone="yes"?>
<Relationships xmlns="http://schemas.openxmlformats.org/package/2006/relationships"><Relationship Id="rId3" Type="http://schemas.openxmlformats.org/officeDocument/2006/relationships/hyperlink" Target="http://www.youtube.com/watch?v=ipvJHuKa-Ic" TargetMode="External"/><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67.xml.rels><?xml version="1.0" encoding="UTF-8" standalone="yes"?>
<Relationships xmlns="http://schemas.openxmlformats.org/package/2006/relationships"><Relationship Id="rId3" Type="http://schemas.openxmlformats.org/officeDocument/2006/relationships/hyperlink" Target="https://popcode.org/?snapshot=2d155aa3-3d04-4b84-bf93-c29e2ddf4cac" TargetMode="External"/><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40.jpg"/><Relationship Id="rId4" Type="http://schemas.openxmlformats.org/officeDocument/2006/relationships/hyperlink" Target="http://www.youtube.com/watch?v=ipvJHuKa-Ic"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hyperlink" Target="http://www.youtube.com/watch?v=fnf-GBHn-18" TargetMode="External"/><Relationship Id="rId2" Type="http://schemas.openxmlformats.org/officeDocument/2006/relationships/notesSlide" Target="../notesSlides/notesSlide72.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4.jpg"/></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image" Target="../media/image38.png"/></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www.youtube.com/watch?v=Kzv5t-Hy04g" TargetMode="External"/><Relationship Id="rId2" Type="http://schemas.openxmlformats.org/officeDocument/2006/relationships/notesSlide" Target="../notesSlides/notesSlide78.xml"/><Relationship Id="rId1" Type="http://schemas.openxmlformats.org/officeDocument/2006/relationships/slideLayout" Target="../slideLayouts/slideLayout9.xml"/><Relationship Id="rId4" Type="http://schemas.openxmlformats.org/officeDocument/2006/relationships/image" Target="../media/image87.jpg"/></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hyperlink" Target="http://www.youtube.com/watch?v=ipvJHuKa-Ic" TargetMode="External"/><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image" Target="../media/image40.jpg"/></Relationships>
</file>

<file path=ppt/slides/_rels/slide85.xml.rels><?xml version="1.0" encoding="UTF-8" standalone="yes"?>
<Relationships xmlns="http://schemas.openxmlformats.org/package/2006/relationships"><Relationship Id="rId3" Type="http://schemas.openxmlformats.org/officeDocument/2006/relationships/hyperlink" Target="http://www.youtube.com/watch?v=ipvJHuKa-Ic" TargetMode="External"/><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40.jpg"/></Relationships>
</file>

<file path=ppt/slides/_rels/slide86.xml.rels><?xml version="1.0" encoding="UTF-8" standalone="yes"?>
<Relationships xmlns="http://schemas.openxmlformats.org/package/2006/relationships"><Relationship Id="rId3" Type="http://schemas.openxmlformats.org/officeDocument/2006/relationships/hyperlink" Target="https://popcode.org/?snapshot=d4c5320f-b137-42ea-b4cf-03ba15f5818e" TargetMode="External"/><Relationship Id="rId7" Type="http://schemas.openxmlformats.org/officeDocument/2006/relationships/hyperlink" Target="https://popcode.org/?snapshot=a0f86b81-0cac-45dd-b77b-a86cbdf64a9e" TargetMode="External"/><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40.jpg"/><Relationship Id="rId4" Type="http://schemas.openxmlformats.org/officeDocument/2006/relationships/hyperlink" Target="http://www.youtube.com/watch?v=ipvJHuKa-Ic"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popcode.org/?snapshot=bbb2b717-847b-4a1b-892e-362aa5acdad2" TargetMode="External"/><Relationship Id="rId7" Type="http://schemas.openxmlformats.org/officeDocument/2006/relationships/hyperlink" Target="https://popcode.org/?snapshot=c7496a87-3b6d-4107-95ff-00e8af905550" TargetMode="External"/><Relationship Id="rId2" Type="http://schemas.openxmlformats.org/officeDocument/2006/relationships/notesSlide" Target="../notesSlides/notesSlide84.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84.jpg"/><Relationship Id="rId4" Type="http://schemas.openxmlformats.org/officeDocument/2006/relationships/hyperlink" Target="http://www.youtube.com/watch?v=fnf-GBHn-18"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popcode.org/?snapshot=d953aa8f-484f-4939-b805-2b228ecb2b2d" TargetMode="External"/><Relationship Id="rId2" Type="http://schemas.openxmlformats.org/officeDocument/2006/relationships/notesSlide" Target="../notesSlides/notesSlide85.xml"/><Relationship Id="rId1" Type="http://schemas.openxmlformats.org/officeDocument/2006/relationships/slideLayout" Target="../slideLayouts/slideLayout16.xml"/><Relationship Id="rId5" Type="http://schemas.openxmlformats.org/officeDocument/2006/relationships/hyperlink" Target="https://popcode.org/?snapshot=3595205b-55da-433f-852b-9666a97f5291" TargetMode="External"/><Relationship Id="rId4" Type="http://schemas.openxmlformats.org/officeDocument/2006/relationships/image" Target="../media/image93.jpg"/></Relationships>
</file>

<file path=ppt/slides/_rels/slide8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www.youtube.com/watch?v=_wdgjWqSjzs" TargetMode="External"/><Relationship Id="rId7" Type="http://schemas.openxmlformats.org/officeDocument/2006/relationships/hyperlink" Target="https://popcode.org/?snapshot=9508fe1b-41ef-423c-93f3-d584a92170d6" TargetMode="External"/><Relationship Id="rId2" Type="http://schemas.openxmlformats.org/officeDocument/2006/relationships/notesSlide" Target="../notesSlides/notesSlide86.xml"/><Relationship Id="rId1" Type="http://schemas.openxmlformats.org/officeDocument/2006/relationships/slideLayout" Target="../slideLayouts/slideLayout15.xml"/><Relationship Id="rId6" Type="http://schemas.openxmlformats.org/officeDocument/2006/relationships/hyperlink" Target="https://popcode.org/?snapshot=bf2ffb56-b85a-475f-8b6f-e42226ad9304" TargetMode="External"/><Relationship Id="rId5" Type="http://schemas.openxmlformats.org/officeDocument/2006/relationships/hyperlink" Target="https://popcode.org/?snapshot=bfa8c675-6906-4333-8108-34d48026801d" TargetMode="External"/><Relationship Id="rId4" Type="http://schemas.openxmlformats.org/officeDocument/2006/relationships/image" Target="../media/image71.jpg"/><Relationship Id="rId9" Type="http://schemas.openxmlformats.org/officeDocument/2006/relationships/hyperlink" Target="https://popcode.org/?snapshot=88286253-c24d-4db3-aa68-c39cde926786"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opcode.org/?snapshot=ae75df95-617a-4c75-a329-c69760669b83"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96.png"/><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hyperlink" Target="https://popcode.org/?snapshot=abd665d7-8db8-4a7e-8268-de3db53eb98c" TargetMode="External"/><Relationship Id="rId7" Type="http://schemas.openxmlformats.org/officeDocument/2006/relationships/image" Target="../media/image98.tiff"/><Relationship Id="rId2" Type="http://schemas.openxmlformats.org/officeDocument/2006/relationships/notesSlide" Target="../notesSlides/notesSlide95.xml"/><Relationship Id="rId1" Type="http://schemas.openxmlformats.org/officeDocument/2006/relationships/slideLayout" Target="../slideLayouts/slideLayout14.xml"/><Relationship Id="rId6" Type="http://schemas.openxmlformats.org/officeDocument/2006/relationships/hyperlink" Target="https://popcode.org/?snapshot=05aed423-535f-445c-adc3-da3db168a34d" TargetMode="External"/><Relationship Id="rId5" Type="http://schemas.openxmlformats.org/officeDocument/2006/relationships/image" Target="../media/image84.jpg"/><Relationship Id="rId4" Type="http://schemas.openxmlformats.org/officeDocument/2006/relationships/hyperlink" Target="http://www.youtube.com/watch?v=fnf-GBHn-18"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5"/>
          <p:cNvSpPr txBox="1">
            <a:spLocks noGrp="1"/>
          </p:cNvSpPr>
          <p:nvPr>
            <p:ph type="body" idx="1"/>
          </p:nvPr>
        </p:nvSpPr>
        <p:spPr>
          <a:xfrm>
            <a:off x="3264400" y="1310200"/>
            <a:ext cx="5331000" cy="308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far, we've learned HTML and CSS and jQuery. </a:t>
            </a:r>
            <a:endParaRPr/>
          </a:p>
          <a:p>
            <a:pPr marL="457200" lvl="0" indent="-342900" algn="l" rtl="0">
              <a:spcBef>
                <a:spcPts val="1000"/>
              </a:spcBef>
              <a:spcAft>
                <a:spcPts val="0"/>
              </a:spcAft>
              <a:buSzPts val="1800"/>
              <a:buAutoNum type="arabicPeriod"/>
            </a:pPr>
            <a:r>
              <a:rPr lang="en"/>
              <a:t>What are some symbols that are commonly used in HTML syntax? What is the general structure? </a:t>
            </a:r>
            <a:endParaRPr/>
          </a:p>
          <a:p>
            <a:pPr marL="457200" lvl="0" indent="0" algn="l" rtl="0">
              <a:spcBef>
                <a:spcPts val="0"/>
              </a:spcBef>
              <a:spcAft>
                <a:spcPts val="0"/>
              </a:spcAft>
              <a:buNone/>
            </a:pPr>
            <a:endParaRPr/>
          </a:p>
          <a:p>
            <a:pPr marL="457200" lvl="0" indent="-342900" algn="l" rtl="0">
              <a:spcBef>
                <a:spcPts val="0"/>
              </a:spcBef>
              <a:spcAft>
                <a:spcPts val="0"/>
              </a:spcAft>
              <a:buSzPts val="1800"/>
              <a:buAutoNum type="arabicPeriod"/>
            </a:pPr>
            <a:r>
              <a:rPr lang="en"/>
              <a:t>What are some symbols that are commonly used in CSS syntax? What is the general structure? </a:t>
            </a:r>
            <a:endParaRPr/>
          </a:p>
          <a:p>
            <a:pPr marL="457200" lvl="0" indent="0" algn="l" rtl="0">
              <a:spcBef>
                <a:spcPts val="0"/>
              </a:spcBef>
              <a:spcAft>
                <a:spcPts val="0"/>
              </a:spcAft>
              <a:buNone/>
            </a:pPr>
            <a:endParaRPr/>
          </a:p>
          <a:p>
            <a:pPr marL="457200" lvl="0" indent="-342900" algn="l" rtl="0">
              <a:spcBef>
                <a:spcPts val="0"/>
              </a:spcBef>
              <a:spcAft>
                <a:spcPts val="0"/>
              </a:spcAft>
              <a:buSzPts val="1800"/>
              <a:buAutoNum type="arabicPeriod"/>
            </a:pPr>
            <a:r>
              <a:rPr lang="en"/>
              <a:t>What's the difference between HTML, CSS, &amp; jQuery?</a:t>
            </a:r>
            <a:endParaRPr/>
          </a:p>
          <a:p>
            <a:pPr marL="0" lvl="0" indent="0" algn="l" rtl="0">
              <a:spcBef>
                <a:spcPts val="0"/>
              </a:spcBef>
              <a:spcAft>
                <a:spcPts val="0"/>
              </a:spcAft>
              <a:buNone/>
            </a:pPr>
            <a:endParaRPr/>
          </a:p>
        </p:txBody>
      </p:sp>
      <p:pic>
        <p:nvPicPr>
          <p:cNvPr id="263" name="Google Shape;263;p35" descr="Clean 3 min timer counting downwards, 5 sec pre-count with beeps and then an alarm after 3 min plus 15 sec overtime. If you rather have this timer counting upwards use this instead: https://www.youtube.com/watch?v=WhHz3dp5ZK8&#10;&#10;If you wish to support this channel you can make donations through PayPal here: (http://www.paypal.me/timetaker). Any amount would be greatly appreciated and help me to keep setting aside time for making new videos.&#10;&#10;I own all rights to both the video and audio files used in all my uploads, and every video is manually self-made from scratch using programs for which I have licenses. Credit and thanks for help creating two CC0 clips for my audio files goes to: TobiasCovers (https://www.youtube.com/tobiascovers) &amp; ryanconway (https://freesound.org/people/ryanconway).&#10;&#10;If you wish to use my video as a Picture-in-Picture complement in your own video, then start by sending me a private message explaining how you want to use it and what kind of video content it is. Most often it will be okay as long as you ask first and then follow a few simple conditions. However neither video nor sound from this copyrighted work may be used without my approval, doing so will be reported without warning." title="3 minute Countdown timer (with alarm)">
            <a:hlinkClick r:id="rId3"/>
          </p:cNvPr>
          <p:cNvPicPr preferRelativeResize="0"/>
          <p:nvPr/>
        </p:nvPicPr>
        <p:blipFill>
          <a:blip r:embed="rId4">
            <a:alphaModFix/>
          </a:blip>
          <a:stretch>
            <a:fillRect/>
          </a:stretch>
        </p:blipFill>
        <p:spPr>
          <a:xfrm>
            <a:off x="187050" y="2383800"/>
            <a:ext cx="2369400" cy="1777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5"/>
          <p:cNvSpPr txBox="1">
            <a:spLocks noGrp="1"/>
          </p:cNvSpPr>
          <p:nvPr>
            <p:ph type="body" idx="1"/>
          </p:nvPr>
        </p:nvSpPr>
        <p:spPr>
          <a:xfrm>
            <a:off x="3197925" y="729375"/>
            <a:ext cx="5323800" cy="151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Choose the answer that best fills in the blanks:</a:t>
            </a:r>
            <a:endParaRPr/>
          </a:p>
          <a:p>
            <a:pPr marL="0" lvl="0" indent="0" algn="l" rtl="0">
              <a:spcBef>
                <a:spcPts val="0"/>
              </a:spcBef>
              <a:spcAft>
                <a:spcPts val="0"/>
              </a:spcAft>
              <a:buNone/>
            </a:pPr>
            <a:endParaRPr/>
          </a:p>
          <a:p>
            <a:pPr marL="0" lvl="0" indent="0" algn="l" rtl="0">
              <a:spcBef>
                <a:spcPts val="0"/>
              </a:spcBef>
              <a:spcAft>
                <a:spcPts val="0"/>
              </a:spcAft>
              <a:buNone/>
            </a:pPr>
            <a:r>
              <a:rPr lang="en"/>
              <a:t>HTML gives your website its (1)______, </a:t>
            </a:r>
            <a:endParaRPr/>
          </a:p>
          <a:p>
            <a:pPr marL="0" lvl="0" indent="0" algn="l" rtl="0">
              <a:spcBef>
                <a:spcPts val="0"/>
              </a:spcBef>
              <a:spcAft>
                <a:spcPts val="0"/>
              </a:spcAft>
              <a:buNone/>
            </a:pPr>
            <a:r>
              <a:rPr lang="en"/>
              <a:t>CSS gives it its (2)______, </a:t>
            </a:r>
            <a:endParaRPr/>
          </a:p>
          <a:p>
            <a:pPr marL="0" lvl="0" indent="0" algn="l" rtl="0">
              <a:spcBef>
                <a:spcPts val="0"/>
              </a:spcBef>
              <a:spcAft>
                <a:spcPts val="0"/>
              </a:spcAft>
              <a:buNone/>
            </a:pPr>
            <a:r>
              <a:rPr lang="en"/>
              <a:t>and JavaScript gives your page (3)______.</a:t>
            </a:r>
            <a:endParaRPr/>
          </a:p>
        </p:txBody>
      </p:sp>
      <p:pic>
        <p:nvPicPr>
          <p:cNvPr id="363" name="Google Shape;363;p45" descr="Clean 3 min timer counting downwards, 5 sec pre-count with beeps and then an alarm after 3 min plus 15 sec overtime. If you rather have this timer counting upwards use this instead: https://www.youtube.com/watch?v=WhHz3dp5ZK8&#10;&#10;If you wish to support this channel you can make donations through PayPal here: (http://www.paypal.me/timetaker). Any amount would be greatly appreciated and help me to keep setting aside time for making new videos.&#10;&#10;I own all rights to both the video and audio files used in all my uploads, and every video is manually self-made from scratch using programs for which I have licenses. Credit and thanks for help creating two CC0 clips for my audio files goes to: TobiasCovers (https://www.youtube.com/tobiascovers) &amp; ryanconway (https://freesound.org/people/ryanconway).&#10;&#10;If you wish to use my video as a Picture-in-Picture complement in your own video, then start by sending me a private message explaining how you want to use it and what kind of video content it is. Most often it will be okay as long as you ask first and then follow a few simple conditions. However neither video nor sound from this copyrighted work may be used without my approval, doing so will be reported without warning." title="3 minute Countdown timer (with alarm)">
            <a:hlinkClick r:id="rId3"/>
          </p:cNvPr>
          <p:cNvPicPr preferRelativeResize="0"/>
          <p:nvPr/>
        </p:nvPicPr>
        <p:blipFill>
          <a:blip r:embed="rId4">
            <a:alphaModFix/>
          </a:blip>
          <a:stretch>
            <a:fillRect/>
          </a:stretch>
        </p:blipFill>
        <p:spPr>
          <a:xfrm>
            <a:off x="303429" y="2423450"/>
            <a:ext cx="2136334" cy="1602250"/>
          </a:xfrm>
          <a:prstGeom prst="rect">
            <a:avLst/>
          </a:prstGeom>
          <a:noFill/>
          <a:ln>
            <a:noFill/>
          </a:ln>
        </p:spPr>
      </p:pic>
      <p:sp>
        <p:nvSpPr>
          <p:cNvPr id="364" name="Google Shape;364;p45"/>
          <p:cNvSpPr txBox="1"/>
          <p:nvPr/>
        </p:nvSpPr>
        <p:spPr>
          <a:xfrm>
            <a:off x="3443725" y="2888725"/>
            <a:ext cx="4782900" cy="1738200"/>
          </a:xfrm>
          <a:prstGeom prst="rect">
            <a:avLst/>
          </a:prstGeom>
          <a:solidFill>
            <a:srgbClr val="D9D9D9"/>
          </a:solid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Consolas"/>
              <a:buAutoNum type="alphaLcParenR"/>
            </a:pPr>
            <a:r>
              <a:rPr lang="en" sz="1800">
                <a:latin typeface="Consolas"/>
                <a:ea typeface="Consolas"/>
                <a:cs typeface="Consolas"/>
                <a:sym typeface="Consolas"/>
              </a:rPr>
              <a:t>Style, content, interactivity</a:t>
            </a:r>
            <a:endParaRPr sz="1800">
              <a:latin typeface="Consolas"/>
              <a:ea typeface="Consolas"/>
              <a:cs typeface="Consolas"/>
              <a:sym typeface="Consolas"/>
            </a:endParaRPr>
          </a:p>
          <a:p>
            <a:pPr marL="457200" lvl="0" indent="-342900" algn="l" rtl="0">
              <a:lnSpc>
                <a:spcPct val="115000"/>
              </a:lnSpc>
              <a:spcBef>
                <a:spcPts val="0"/>
              </a:spcBef>
              <a:spcAft>
                <a:spcPts val="0"/>
              </a:spcAft>
              <a:buSzPts val="1800"/>
              <a:buFont typeface="Consolas"/>
              <a:buAutoNum type="alphaLcParenR"/>
            </a:pPr>
            <a:r>
              <a:rPr lang="en" sz="1800">
                <a:latin typeface="Consolas"/>
                <a:ea typeface="Consolas"/>
                <a:cs typeface="Consolas"/>
                <a:sym typeface="Consolas"/>
              </a:rPr>
              <a:t>Content, style, interactivity</a:t>
            </a:r>
            <a:endParaRPr sz="1800">
              <a:latin typeface="Consolas"/>
              <a:ea typeface="Consolas"/>
              <a:cs typeface="Consolas"/>
              <a:sym typeface="Consolas"/>
            </a:endParaRPr>
          </a:p>
          <a:p>
            <a:pPr marL="457200" lvl="0" indent="-342900" algn="l" rtl="0">
              <a:lnSpc>
                <a:spcPct val="115000"/>
              </a:lnSpc>
              <a:spcBef>
                <a:spcPts val="0"/>
              </a:spcBef>
              <a:spcAft>
                <a:spcPts val="0"/>
              </a:spcAft>
              <a:buSzPts val="1800"/>
              <a:buFont typeface="Consolas"/>
              <a:buAutoNum type="alphaLcParenR"/>
            </a:pPr>
            <a:r>
              <a:rPr lang="en" sz="1800">
                <a:latin typeface="Consolas"/>
                <a:ea typeface="Consolas"/>
                <a:cs typeface="Consolas"/>
                <a:sym typeface="Consolas"/>
              </a:rPr>
              <a:t>Interactivity, style, content</a:t>
            </a:r>
            <a:endParaRPr sz="1800">
              <a:latin typeface="Consolas"/>
              <a:ea typeface="Consolas"/>
              <a:cs typeface="Consolas"/>
              <a:sym typeface="Consolas"/>
            </a:endParaRPr>
          </a:p>
          <a:p>
            <a:pPr marL="457200" lvl="0" indent="-342900" algn="l" rtl="0">
              <a:lnSpc>
                <a:spcPct val="115000"/>
              </a:lnSpc>
              <a:spcBef>
                <a:spcPts val="0"/>
              </a:spcBef>
              <a:spcAft>
                <a:spcPts val="0"/>
              </a:spcAft>
              <a:buSzPts val="1800"/>
              <a:buFont typeface="Consolas"/>
              <a:buAutoNum type="alphaLcParenR"/>
            </a:pPr>
            <a:r>
              <a:rPr lang="en" sz="1800">
                <a:latin typeface="Consolas"/>
                <a:ea typeface="Consolas"/>
                <a:cs typeface="Consolas"/>
                <a:sym typeface="Consolas"/>
              </a:rPr>
              <a:t>Content, interactivity, style</a:t>
            </a:r>
            <a:endParaRPr sz="1800">
              <a:latin typeface="Consolas"/>
              <a:ea typeface="Consolas"/>
              <a:cs typeface="Consolas"/>
              <a:sym typeface="Consola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4"/>
          <p:cNvSpPr txBox="1">
            <a:spLocks noGrp="1"/>
          </p:cNvSpPr>
          <p:nvPr>
            <p:ph type="body" idx="1"/>
          </p:nvPr>
        </p:nvSpPr>
        <p:spPr>
          <a:xfrm>
            <a:off x="3263400" y="1538800"/>
            <a:ext cx="5323800" cy="308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Which of the follow will add a new div with variable faveSnack to the webpage?</a:t>
            </a:r>
            <a:endParaRPr/>
          </a:p>
          <a:p>
            <a:pPr marL="0" lvl="0" indent="0" algn="l" rtl="0">
              <a:spcBef>
                <a:spcPts val="0"/>
              </a:spcBef>
              <a:spcAft>
                <a:spcPts val="0"/>
              </a:spcAft>
              <a:buNone/>
            </a:pPr>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Clr>
                <a:schemeClr val="dk1"/>
              </a:buClr>
              <a:buSzPts val="1100"/>
              <a:buFont typeface="Arial"/>
              <a:buNone/>
            </a:pPr>
            <a:endParaRPr>
              <a:solidFill>
                <a:srgbClr val="000000"/>
              </a:solidFill>
            </a:endParaRPr>
          </a:p>
          <a:p>
            <a:pPr marL="0" lvl="0" indent="0" algn="l" rtl="0">
              <a:spcBef>
                <a:spcPts val="0"/>
              </a:spcBef>
              <a:spcAft>
                <a:spcPts val="0"/>
              </a:spcAft>
              <a:buClr>
                <a:schemeClr val="dk1"/>
              </a:buClr>
              <a:buSzPts val="1100"/>
              <a:buFont typeface="Arial"/>
              <a:buNone/>
            </a:pPr>
            <a:endParaRPr>
              <a:solidFill>
                <a:srgbClr val="15C2D2"/>
              </a:solidFill>
            </a:endParaRPr>
          </a:p>
          <a:p>
            <a:pPr marL="0" lvl="0" indent="0" algn="l" rtl="0">
              <a:spcBef>
                <a:spcPts val="0"/>
              </a:spcBef>
              <a:spcAft>
                <a:spcPts val="0"/>
              </a:spcAft>
              <a:buNone/>
            </a:pPr>
            <a:endParaRPr/>
          </a:p>
        </p:txBody>
      </p:sp>
      <p:pic>
        <p:nvPicPr>
          <p:cNvPr id="418" name="Google Shape;418;p54" title="3 Minute Timer">
            <a:hlinkClick r:id="rId3"/>
          </p:cNvPr>
          <p:cNvPicPr preferRelativeResize="0"/>
          <p:nvPr/>
        </p:nvPicPr>
        <p:blipFill>
          <a:blip r:embed="rId4">
            <a:alphaModFix/>
          </a:blip>
          <a:stretch>
            <a:fillRect/>
          </a:stretch>
        </p:blipFill>
        <p:spPr>
          <a:xfrm>
            <a:off x="207838" y="2424937"/>
            <a:ext cx="2327525" cy="1714025"/>
          </a:xfrm>
          <a:prstGeom prst="rect">
            <a:avLst/>
          </a:prstGeom>
          <a:noFill/>
          <a:ln>
            <a:noFill/>
          </a:ln>
        </p:spPr>
      </p:pic>
      <p:sp>
        <p:nvSpPr>
          <p:cNvPr id="419" name="Google Shape;419;p54"/>
          <p:cNvSpPr txBox="1"/>
          <p:nvPr/>
        </p:nvSpPr>
        <p:spPr>
          <a:xfrm>
            <a:off x="2944350" y="2450000"/>
            <a:ext cx="5961900" cy="2023500"/>
          </a:xfrm>
          <a:prstGeom prst="rect">
            <a:avLst/>
          </a:prstGeom>
          <a:solidFill>
            <a:srgbClr val="D9D9D9"/>
          </a:solid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Font typeface="Consolas"/>
              <a:buAutoNum type="alphaLcParenR"/>
            </a:pPr>
            <a:r>
              <a:rPr lang="en" sz="1600">
                <a:latin typeface="Consolas"/>
                <a:ea typeface="Consolas"/>
                <a:cs typeface="Consolas"/>
                <a:sym typeface="Consolas"/>
              </a:rPr>
              <a:t>$("body").append(faveSnack);</a:t>
            </a:r>
            <a:endParaRPr sz="1600">
              <a:latin typeface="Consolas"/>
              <a:ea typeface="Consolas"/>
              <a:cs typeface="Consolas"/>
              <a:sym typeface="Consolas"/>
            </a:endParaRPr>
          </a:p>
          <a:p>
            <a:pPr marL="457200" lvl="0" indent="-330200" algn="l" rtl="0">
              <a:lnSpc>
                <a:spcPct val="150000"/>
              </a:lnSpc>
              <a:spcBef>
                <a:spcPts val="0"/>
              </a:spcBef>
              <a:spcAft>
                <a:spcPts val="0"/>
              </a:spcAft>
              <a:buSzPts val="1600"/>
              <a:buFont typeface="Consolas"/>
              <a:buAutoNum type="alphaLcParenR"/>
            </a:pPr>
            <a:r>
              <a:rPr lang="en" sz="1600">
                <a:solidFill>
                  <a:schemeClr val="dk1"/>
                </a:solidFill>
                <a:latin typeface="Consolas"/>
                <a:ea typeface="Consolas"/>
                <a:cs typeface="Consolas"/>
                <a:sym typeface="Consolas"/>
              </a:rPr>
              <a:t>$("body").append(&lt;div&gt;faveSnack&lt;/div&gt;);</a:t>
            </a:r>
            <a:endParaRPr sz="1600">
              <a:solidFill>
                <a:schemeClr val="dk1"/>
              </a:solidFill>
              <a:latin typeface="Consolas"/>
              <a:ea typeface="Consolas"/>
              <a:cs typeface="Consolas"/>
              <a:sym typeface="Consolas"/>
            </a:endParaRPr>
          </a:p>
          <a:p>
            <a:pPr marL="457200" lvl="0" indent="-330200" algn="l" rtl="0">
              <a:lnSpc>
                <a:spcPct val="150000"/>
              </a:lnSpc>
              <a:spcBef>
                <a:spcPts val="0"/>
              </a:spcBef>
              <a:spcAft>
                <a:spcPts val="0"/>
              </a:spcAft>
              <a:buClr>
                <a:schemeClr val="dk1"/>
              </a:buClr>
              <a:buSzPts val="1600"/>
              <a:buFont typeface="Consolas"/>
              <a:buAutoNum type="alphaLcParenR"/>
            </a:pPr>
            <a:r>
              <a:rPr lang="en" sz="1600">
                <a:solidFill>
                  <a:schemeClr val="dk1"/>
                </a:solidFill>
                <a:latin typeface="Consolas"/>
                <a:ea typeface="Consolas"/>
                <a:cs typeface="Consolas"/>
                <a:sym typeface="Consolas"/>
              </a:rPr>
              <a:t>$("body").append(`&lt;div&gt;faveSnack&lt;/div&gt;`);</a:t>
            </a:r>
            <a:endParaRPr sz="1600">
              <a:solidFill>
                <a:schemeClr val="dk1"/>
              </a:solidFill>
              <a:latin typeface="Consolas"/>
              <a:ea typeface="Consolas"/>
              <a:cs typeface="Consolas"/>
              <a:sym typeface="Consolas"/>
            </a:endParaRPr>
          </a:p>
          <a:p>
            <a:pPr marL="457200" lvl="0" indent="-330200" algn="l" rtl="0">
              <a:lnSpc>
                <a:spcPct val="150000"/>
              </a:lnSpc>
              <a:spcBef>
                <a:spcPts val="0"/>
              </a:spcBef>
              <a:spcAft>
                <a:spcPts val="0"/>
              </a:spcAft>
              <a:buClr>
                <a:schemeClr val="dk1"/>
              </a:buClr>
              <a:buSzPts val="1600"/>
              <a:buFont typeface="Consolas"/>
              <a:buAutoNum type="alphaLcParenR"/>
            </a:pPr>
            <a:r>
              <a:rPr lang="en" sz="1600">
                <a:solidFill>
                  <a:schemeClr val="dk1"/>
                </a:solidFill>
                <a:latin typeface="Consolas"/>
                <a:ea typeface="Consolas"/>
                <a:cs typeface="Consolas"/>
                <a:sym typeface="Consolas"/>
              </a:rPr>
              <a:t>$("body").append(`&lt;div&gt;$(faveSnack)&lt;/div&gt;`);</a:t>
            </a:r>
            <a:endParaRPr sz="1600">
              <a:solidFill>
                <a:schemeClr val="dk1"/>
              </a:solidFill>
              <a:latin typeface="Consolas"/>
              <a:ea typeface="Consolas"/>
              <a:cs typeface="Consolas"/>
              <a:sym typeface="Consolas"/>
            </a:endParaRPr>
          </a:p>
          <a:p>
            <a:pPr marL="457200" lvl="0" indent="-330200" algn="l" rtl="0">
              <a:lnSpc>
                <a:spcPct val="150000"/>
              </a:lnSpc>
              <a:spcBef>
                <a:spcPts val="0"/>
              </a:spcBef>
              <a:spcAft>
                <a:spcPts val="0"/>
              </a:spcAft>
              <a:buClr>
                <a:schemeClr val="dk1"/>
              </a:buClr>
              <a:buSzPts val="1600"/>
              <a:buFont typeface="Consolas"/>
              <a:buAutoNum type="alphaLcParenR"/>
            </a:pPr>
            <a:r>
              <a:rPr lang="en" sz="1600">
                <a:solidFill>
                  <a:schemeClr val="dk1"/>
                </a:solidFill>
                <a:latin typeface="Consolas"/>
                <a:ea typeface="Consolas"/>
                <a:cs typeface="Consolas"/>
                <a:sym typeface="Consolas"/>
              </a:rPr>
              <a:t>$("body").append(`&lt;div&gt;${faveSnack}&lt;/div&gt;`);</a:t>
            </a:r>
            <a:endParaRPr sz="1600">
              <a:solidFill>
                <a:schemeClr val="dk1"/>
              </a:solidFill>
              <a:latin typeface="Consolas"/>
              <a:ea typeface="Consolas"/>
              <a:cs typeface="Consolas"/>
              <a:sym typeface="Consolas"/>
            </a:endParaRPr>
          </a:p>
        </p:txBody>
      </p:sp>
    </p:spTree>
    <p:extLst>
      <p:ext uri="{BB962C8B-B14F-4D97-AF65-F5344CB8AC3E}">
        <p14:creationId xmlns:p14="http://schemas.microsoft.com/office/powerpoint/2010/main" val="9901338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1" descr="New HD version: http://youtu.be/bOf-i0n3TeU&#10;&#10;Possibly the easiest timer you'll ever use. Big easy to see numbers. Beeps when it reaches 0. Voted #1 by timer-timer.com - that's us :) http://timer-timer.com" title="15 Minute Countdown Timer">
            <a:hlinkClick r:id="rId3"/>
          </p:cNvPr>
          <p:cNvPicPr preferRelativeResize="0"/>
          <p:nvPr/>
        </p:nvPicPr>
        <p:blipFill>
          <a:blip r:embed="rId4">
            <a:alphaModFix/>
          </a:blip>
          <a:stretch>
            <a:fillRect/>
          </a:stretch>
        </p:blipFill>
        <p:spPr>
          <a:xfrm>
            <a:off x="213750" y="2304275"/>
            <a:ext cx="2315700" cy="1736775"/>
          </a:xfrm>
          <a:prstGeom prst="rect">
            <a:avLst/>
          </a:prstGeom>
          <a:noFill/>
          <a:ln>
            <a:noFill/>
          </a:ln>
        </p:spPr>
      </p:pic>
      <p:sp>
        <p:nvSpPr>
          <p:cNvPr id="371" name="Google Shape;371;p51"/>
          <p:cNvSpPr txBox="1"/>
          <p:nvPr/>
        </p:nvSpPr>
        <p:spPr>
          <a:xfrm>
            <a:off x="3264400" y="877825"/>
            <a:ext cx="5145900" cy="3000000"/>
          </a:xfrm>
          <a:prstGeom prst="rect">
            <a:avLst/>
          </a:prstGeom>
          <a:noFill/>
          <a:ln>
            <a:noFill/>
          </a:ln>
        </p:spPr>
        <p:txBody>
          <a:bodyPr spcFirstLastPara="1" wrap="square" lIns="91425" tIns="91425" rIns="91425" bIns="91425" anchor="t" anchorCtr="0">
            <a:noAutofit/>
          </a:bodyPr>
          <a:lstStyle/>
          <a:p>
            <a:pPr lvl="0">
              <a:lnSpc>
                <a:spcPct val="93000"/>
              </a:lnSpc>
            </a:pPr>
            <a:r>
              <a:rPr lang="zh-CN" altLang="en-US" sz="2000" dirty="0">
                <a:solidFill>
                  <a:schemeClr val="dk1"/>
                </a:solidFill>
                <a:latin typeface="Helvetica Neue"/>
                <a:ea typeface="Helvetica Neue"/>
                <a:cs typeface="Helvetica Neue"/>
                <a:sym typeface="Helvetica Neue"/>
              </a:rPr>
              <a:t>帮助卡尔顿和他的伙伴一起旅行！建立一个网页，允许他将物品添加到他的装箱单中。</a:t>
            </a:r>
            <a:endParaRPr lang="en-US" altLang="zh-CN" sz="2000" dirty="0">
              <a:solidFill>
                <a:schemeClr val="dk1"/>
              </a:solidFill>
              <a:latin typeface="Helvetica Neue"/>
              <a:ea typeface="Helvetica Neue"/>
              <a:cs typeface="Helvetica Neue"/>
              <a:sym typeface="Helvetica Neue"/>
            </a:endParaRPr>
          </a:p>
          <a:p>
            <a:pPr lvl="0">
              <a:lnSpc>
                <a:spcPct val="93000"/>
              </a:lnSpc>
            </a:pPr>
            <a:endParaRPr lang="en-US" altLang="zh-CN" sz="2000" dirty="0">
              <a:solidFill>
                <a:schemeClr val="dk1"/>
              </a:solidFill>
              <a:latin typeface="Helvetica Neue"/>
              <a:ea typeface="Helvetica Neue"/>
              <a:cs typeface="Helvetica Neue"/>
              <a:sym typeface="Helvetica Neue"/>
            </a:endParaRPr>
          </a:p>
          <a:p>
            <a:pPr lvl="0">
              <a:lnSpc>
                <a:spcPct val="93000"/>
              </a:lnSpc>
            </a:pPr>
            <a:r>
              <a:rPr lang="en-US" altLang="zh-CN" sz="2000" dirty="0">
                <a:solidFill>
                  <a:schemeClr val="dk1"/>
                </a:solidFill>
                <a:latin typeface="Helvetica Neue"/>
                <a:ea typeface="Helvetica Neue"/>
                <a:cs typeface="Helvetica Neue"/>
                <a:sym typeface="Helvetica Neue"/>
                <a:hlinkClick r:id="rId5"/>
              </a:rPr>
              <a:t>https://popcode.org/?snapshot=e0c3ae37-a0b7-4022-8310-e4cd6fad031a</a:t>
            </a:r>
            <a:endParaRPr lang="en-US" altLang="zh-CN" sz="2000" dirty="0">
              <a:solidFill>
                <a:schemeClr val="dk1"/>
              </a:solidFill>
              <a:latin typeface="Helvetica Neue"/>
              <a:ea typeface="Helvetica Neue"/>
              <a:cs typeface="Helvetica Neue"/>
              <a:sym typeface="Helvetica Neue"/>
            </a:endParaRPr>
          </a:p>
          <a:p>
            <a:pPr lvl="0">
              <a:lnSpc>
                <a:spcPct val="93000"/>
              </a:lnSpc>
            </a:pPr>
            <a:endParaRPr lang="en-US" altLang="zh-CN" sz="2000" dirty="0">
              <a:solidFill>
                <a:schemeClr val="dk1"/>
              </a:solidFill>
              <a:latin typeface="Helvetica Neue"/>
              <a:ea typeface="Helvetica Neue"/>
              <a:cs typeface="Helvetica Neue"/>
              <a:sym typeface="Helvetica Neue"/>
            </a:endParaRPr>
          </a:p>
          <a:p>
            <a:pPr lvl="0">
              <a:lnSpc>
                <a:spcPct val="93000"/>
              </a:lnSpc>
            </a:pP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r>
              <a:rPr lang="en" sz="2000" u="sng" dirty="0">
                <a:solidFill>
                  <a:schemeClr val="hlink"/>
                </a:solidFill>
                <a:latin typeface="Helvetica Neue"/>
                <a:ea typeface="Helvetica Neue"/>
                <a:cs typeface="Helvetica Neue"/>
                <a:sym typeface="Helvetica Neue"/>
                <a:hlinkClick r:id="rId6"/>
              </a:rPr>
              <a:t>Mild</a:t>
            </a:r>
            <a:r>
              <a:rPr lang="en" dirty="0"/>
              <a:t> </a:t>
            </a:r>
            <a:r>
              <a:rPr lang="en" sz="2000" u="sng" dirty="0">
                <a:solidFill>
                  <a:schemeClr val="hlink"/>
                </a:solidFill>
                <a:latin typeface="Helvetica Neue"/>
                <a:ea typeface="Helvetica Neue"/>
                <a:cs typeface="Helvetica Neue"/>
                <a:sym typeface="Helvetica Neue"/>
                <a:hlinkClick r:id="rId7"/>
              </a:rPr>
              <a:t>Medium</a:t>
            </a:r>
            <a:r>
              <a:rPr lang="en" dirty="0"/>
              <a:t> </a:t>
            </a:r>
            <a:r>
              <a:rPr lang="en" sz="2000" u="sng" dirty="0">
                <a:solidFill>
                  <a:schemeClr val="hlink"/>
                </a:solidFill>
                <a:latin typeface="Helvetica Neue"/>
                <a:ea typeface="Helvetica Neue"/>
                <a:cs typeface="Helvetica Neue"/>
                <a:sym typeface="Helvetica Neue"/>
                <a:hlinkClick r:id="rId8"/>
              </a:rPr>
              <a:t>Spicy</a:t>
            </a:r>
            <a:endParaRPr sz="2000" dirty="0">
              <a:solidFill>
                <a:schemeClr val="dk1"/>
              </a:solidFill>
              <a:latin typeface="Helvetica Neue"/>
              <a:ea typeface="Helvetica Neue"/>
              <a:cs typeface="Helvetica Neue"/>
              <a:sym typeface="Helvetica Neue"/>
            </a:endParaRPr>
          </a:p>
        </p:txBody>
      </p:sp>
      <p:pic>
        <p:nvPicPr>
          <p:cNvPr id="372" name="Google Shape;372;p51"/>
          <p:cNvPicPr preferRelativeResize="0"/>
          <p:nvPr/>
        </p:nvPicPr>
        <p:blipFill>
          <a:blip r:embed="rId9">
            <a:alphaModFix/>
          </a:blip>
          <a:stretch>
            <a:fillRect/>
          </a:stretch>
        </p:blipFill>
        <p:spPr>
          <a:xfrm>
            <a:off x="5908342" y="2927138"/>
            <a:ext cx="2203250" cy="1661900"/>
          </a:xfrm>
          <a:prstGeom prst="rect">
            <a:avLst/>
          </a:prstGeom>
          <a:noFill/>
          <a:ln>
            <a:noFill/>
          </a:ln>
        </p:spPr>
      </p:pic>
    </p:spTree>
    <p:extLst>
      <p:ext uri="{BB962C8B-B14F-4D97-AF65-F5344CB8AC3E}">
        <p14:creationId xmlns:p14="http://schemas.microsoft.com/office/powerpoint/2010/main" val="401456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9" title="3 Minute Timer">
            <a:hlinkClick r:id="rId3"/>
          </p:cNvPr>
          <p:cNvPicPr preferRelativeResize="0"/>
          <p:nvPr/>
        </p:nvPicPr>
        <p:blipFill>
          <a:blip r:embed="rId4">
            <a:alphaModFix/>
          </a:blip>
          <a:stretch>
            <a:fillRect/>
          </a:stretch>
        </p:blipFill>
        <p:spPr>
          <a:xfrm>
            <a:off x="207838" y="2415313"/>
            <a:ext cx="2327525" cy="1714025"/>
          </a:xfrm>
          <a:prstGeom prst="rect">
            <a:avLst/>
          </a:prstGeom>
          <a:noFill/>
          <a:ln>
            <a:noFill/>
          </a:ln>
        </p:spPr>
      </p:pic>
      <p:pic>
        <p:nvPicPr>
          <p:cNvPr id="255" name="Google Shape;255;p39"/>
          <p:cNvPicPr preferRelativeResize="0"/>
          <p:nvPr/>
        </p:nvPicPr>
        <p:blipFill>
          <a:blip r:embed="rId5">
            <a:alphaModFix/>
          </a:blip>
          <a:stretch>
            <a:fillRect/>
          </a:stretch>
        </p:blipFill>
        <p:spPr>
          <a:xfrm>
            <a:off x="2953488" y="959950"/>
            <a:ext cx="2460425" cy="3134150"/>
          </a:xfrm>
          <a:prstGeom prst="rect">
            <a:avLst/>
          </a:prstGeom>
          <a:noFill/>
          <a:ln>
            <a:noFill/>
          </a:ln>
        </p:spPr>
      </p:pic>
      <p:sp>
        <p:nvSpPr>
          <p:cNvPr id="256" name="Google Shape;256;p39"/>
          <p:cNvSpPr txBox="1"/>
          <p:nvPr/>
        </p:nvSpPr>
        <p:spPr>
          <a:xfrm>
            <a:off x="5672225" y="745900"/>
            <a:ext cx="2923200" cy="3669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400" u="sng" dirty="0">
                <a:solidFill>
                  <a:schemeClr val="hlink"/>
                </a:solidFill>
                <a:latin typeface="Helvetica Neue"/>
                <a:ea typeface="Helvetica Neue"/>
                <a:cs typeface="Helvetica Neue"/>
                <a:sym typeface="Helvetica Neue"/>
                <a:hlinkClick r:id="rId6"/>
              </a:rPr>
              <a:t>Open the exercise in Popcode</a:t>
            </a:r>
            <a:endParaRPr sz="2400" b="1" dirty="0">
              <a:solidFill>
                <a:schemeClr val="dk1"/>
              </a:solidFill>
              <a:highlight>
                <a:srgbClr val="EEEEEE"/>
              </a:highlight>
              <a:latin typeface="Helvetica Neue"/>
              <a:ea typeface="Helvetica Neue"/>
              <a:cs typeface="Helvetica Neue"/>
              <a:sym typeface="Helvetica Neue"/>
            </a:endParaRPr>
          </a:p>
          <a:p>
            <a:pPr marL="0" lvl="0" indent="0" algn="l" rtl="0">
              <a:lnSpc>
                <a:spcPct val="150000"/>
              </a:lnSpc>
              <a:spcBef>
                <a:spcPts val="0"/>
              </a:spcBef>
              <a:spcAft>
                <a:spcPts val="0"/>
              </a:spcAft>
              <a:buNone/>
            </a:pPr>
            <a:endParaRPr sz="2400" b="1" dirty="0">
              <a:solidFill>
                <a:schemeClr val="dk1"/>
              </a:solidFill>
              <a:latin typeface="Helvetica Neue"/>
              <a:ea typeface="Helvetica Neue"/>
              <a:cs typeface="Helvetica Neue"/>
              <a:sym typeface="Helvetica Neue"/>
            </a:endParaRPr>
          </a:p>
          <a:p>
            <a:pPr marL="0" lvl="0" indent="0" algn="l" rtl="0">
              <a:lnSpc>
                <a:spcPct val="150000"/>
              </a:lnSpc>
              <a:spcBef>
                <a:spcPts val="0"/>
              </a:spcBef>
              <a:spcAft>
                <a:spcPts val="0"/>
              </a:spcAft>
              <a:buNone/>
            </a:pPr>
            <a:r>
              <a:rPr lang="en" sz="2400" dirty="0">
                <a:solidFill>
                  <a:schemeClr val="dk1"/>
                </a:solidFill>
                <a:latin typeface="Helvetica Neue"/>
                <a:ea typeface="Helvetica Neue"/>
                <a:cs typeface="Helvetica Neue"/>
                <a:sym typeface="Helvetica Neue"/>
              </a:rPr>
              <a:t>Change "</a:t>
            </a:r>
            <a:r>
              <a:rPr lang="en" sz="2400" dirty="0" err="1">
                <a:solidFill>
                  <a:schemeClr val="dk1"/>
                </a:solidFill>
                <a:latin typeface="Helvetica Neue"/>
                <a:ea typeface="Helvetica Neue"/>
                <a:cs typeface="Helvetica Neue"/>
                <a:sym typeface="Helvetica Neue"/>
              </a:rPr>
              <a:t>cute.dog</a:t>
            </a:r>
            <a:r>
              <a:rPr lang="en" sz="2400" dirty="0">
                <a:solidFill>
                  <a:schemeClr val="dk1"/>
                </a:solidFill>
                <a:latin typeface="Helvetica Neue"/>
                <a:ea typeface="Helvetica Neue"/>
                <a:cs typeface="Helvetica Neue"/>
                <a:sym typeface="Helvetica Neue"/>
              </a:rPr>
              <a:t>" in the JavaScript tab to your name! What happened?</a:t>
            </a:r>
            <a:endParaRPr sz="2400" dirty="0">
              <a:latin typeface="Helvetica Neue"/>
              <a:ea typeface="Helvetica Neue"/>
              <a:cs typeface="Helvetica Neue"/>
              <a:sym typeface="Helvetica Neue"/>
            </a:endParaRPr>
          </a:p>
        </p:txBody>
      </p:sp>
      <p:sp>
        <p:nvSpPr>
          <p:cNvPr id="2" name="矩形 1">
            <a:extLst>
              <a:ext uri="{FF2B5EF4-FFF2-40B4-BE49-F238E27FC236}">
                <a16:creationId xmlns:a16="http://schemas.microsoft.com/office/drawing/2014/main" id="{CF3876E1-94CA-9847-830B-51B94586FCC4}"/>
              </a:ext>
            </a:extLst>
          </p:cNvPr>
          <p:cNvSpPr/>
          <p:nvPr/>
        </p:nvSpPr>
        <p:spPr>
          <a:xfrm>
            <a:off x="3257069" y="222680"/>
            <a:ext cx="4572000" cy="738664"/>
          </a:xfrm>
          <a:prstGeom prst="rect">
            <a:avLst/>
          </a:prstGeom>
        </p:spPr>
        <p:txBody>
          <a:bodyPr>
            <a:spAutoFit/>
          </a:bodyPr>
          <a:lstStyle/>
          <a:p>
            <a:r>
              <a:rPr lang="en-US" altLang="zh-CN" dirty="0">
                <a:hlinkClick r:id="rId7"/>
              </a:rPr>
              <a:t>https://popcode.org/?snapshot=ffdb2034-6bf2-405e-96f0-b3e086e80fe8</a:t>
            </a:r>
            <a:endParaRPr lang="en-US" altLang="zh-CN" dirty="0"/>
          </a:p>
          <a:p>
            <a:endParaRPr lang="zh-CN" altLang="en-US" dirty="0"/>
          </a:p>
        </p:txBody>
      </p:sp>
    </p:spTree>
    <p:extLst>
      <p:ext uri="{BB962C8B-B14F-4D97-AF65-F5344CB8AC3E}">
        <p14:creationId xmlns:p14="http://schemas.microsoft.com/office/powerpoint/2010/main" val="3113712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0"/>
          <p:cNvSpPr txBox="1">
            <a:spLocks noGrp="1"/>
          </p:cNvSpPr>
          <p:nvPr>
            <p:ph type="ctrTitle"/>
          </p:nvPr>
        </p:nvSpPr>
        <p:spPr>
          <a:xfrm>
            <a:off x="3264400" y="356525"/>
            <a:ext cx="5331000" cy="104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t>Usernames, locations, the number of likes and hashtags are all types of information that are in an Instagram posts</a:t>
            </a:r>
            <a:endParaRPr sz="2000" b="0">
              <a:solidFill>
                <a:srgbClr val="15C2D2"/>
              </a:solidFill>
              <a:latin typeface="Helvetica Neue"/>
              <a:ea typeface="Helvetica Neue"/>
              <a:cs typeface="Helvetica Neue"/>
              <a:sym typeface="Helvetica Neue"/>
            </a:endParaRPr>
          </a:p>
        </p:txBody>
      </p:sp>
      <p:sp>
        <p:nvSpPr>
          <p:cNvPr id="262" name="Google Shape;262;p40"/>
          <p:cNvSpPr txBox="1">
            <a:spLocks noGrp="1"/>
          </p:cNvSpPr>
          <p:nvPr>
            <p:ph type="body" idx="1"/>
          </p:nvPr>
        </p:nvSpPr>
        <p:spPr>
          <a:xfrm>
            <a:off x="3264400" y="1538800"/>
            <a:ext cx="5331000" cy="30882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Apps like Instagram store information like this in </a:t>
            </a:r>
            <a:r>
              <a:rPr lang="en" sz="2000">
                <a:solidFill>
                  <a:srgbClr val="FFAA7B"/>
                </a:solidFill>
                <a:latin typeface="Helvetica Neue"/>
                <a:ea typeface="Helvetica Neue"/>
                <a:cs typeface="Helvetica Neue"/>
                <a:sym typeface="Helvetica Neue"/>
              </a:rPr>
              <a:t>variables</a:t>
            </a:r>
            <a:r>
              <a:rPr lang="en" sz="2000">
                <a:solidFill>
                  <a:srgbClr val="EF5330"/>
                </a:solidFill>
                <a:latin typeface="Helvetica Neue"/>
                <a:ea typeface="Helvetica Neue"/>
                <a:cs typeface="Helvetica Neue"/>
                <a:sym typeface="Helvetica Neue"/>
              </a:rPr>
              <a:t> </a:t>
            </a:r>
            <a:endParaRPr sz="2000">
              <a:solidFill>
                <a:srgbClr val="EF5330"/>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0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0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a:solidFill>
                <a:srgbClr val="0000FF"/>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0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a:solidFill>
                <a:schemeClr val="dk1"/>
              </a:solidFill>
              <a:latin typeface="Helvetica Neue"/>
              <a:ea typeface="Helvetica Neue"/>
              <a:cs typeface="Helvetica Neue"/>
              <a:sym typeface="Helvetica Neue"/>
            </a:endParaRPr>
          </a:p>
          <a:p>
            <a:pPr marL="0" lvl="0" indent="0" algn="l" rtl="0">
              <a:lnSpc>
                <a:spcPct val="93000"/>
              </a:lnSpc>
              <a:spcBef>
                <a:spcPts val="1400"/>
              </a:spcBef>
              <a:spcAft>
                <a:spcPts val="0"/>
              </a:spcAft>
              <a:buNone/>
            </a:pPr>
            <a:endParaRPr sz="2000">
              <a:solidFill>
                <a:schemeClr val="dk1"/>
              </a:solidFill>
              <a:latin typeface="Helvetica Neue"/>
              <a:ea typeface="Helvetica Neue"/>
              <a:cs typeface="Helvetica Neue"/>
              <a:sym typeface="Helvetica Neue"/>
            </a:endParaRPr>
          </a:p>
        </p:txBody>
      </p:sp>
      <p:pic>
        <p:nvPicPr>
          <p:cNvPr id="263" name="Google Shape;263;p40"/>
          <p:cNvPicPr preferRelativeResize="0"/>
          <p:nvPr/>
        </p:nvPicPr>
        <p:blipFill>
          <a:blip r:embed="rId3">
            <a:alphaModFix/>
          </a:blip>
          <a:stretch>
            <a:fillRect/>
          </a:stretch>
        </p:blipFill>
        <p:spPr>
          <a:xfrm>
            <a:off x="4856125" y="2284450"/>
            <a:ext cx="2147550" cy="2735599"/>
          </a:xfrm>
          <a:prstGeom prst="rect">
            <a:avLst/>
          </a:prstGeom>
          <a:noFill/>
          <a:ln>
            <a:noFill/>
          </a:ln>
        </p:spPr>
      </p:pic>
      <p:sp>
        <p:nvSpPr>
          <p:cNvPr id="264" name="Google Shape;264;p40"/>
          <p:cNvSpPr txBox="1"/>
          <p:nvPr/>
        </p:nvSpPr>
        <p:spPr>
          <a:xfrm>
            <a:off x="126450" y="1718625"/>
            <a:ext cx="2490600" cy="3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Helvetica Neue"/>
                <a:ea typeface="Helvetica Neue"/>
                <a:cs typeface="Helvetica Neue"/>
                <a:sym typeface="Helvetica Neue"/>
              </a:rPr>
              <a:t>Let’s review the Do Now!</a:t>
            </a:r>
            <a:endParaRPr sz="2400">
              <a:solidFill>
                <a:srgbClr val="000000"/>
              </a:solidFill>
              <a:latin typeface="Helvetica Neue"/>
              <a:ea typeface="Helvetica Neue"/>
              <a:cs typeface="Helvetica Neue"/>
              <a:sym typeface="Helvetica Neue"/>
            </a:endParaRPr>
          </a:p>
          <a:p>
            <a:pPr marL="0" lvl="0" indent="0" algn="ctr" rtl="0">
              <a:spcBef>
                <a:spcPts val="0"/>
              </a:spcBef>
              <a:spcAft>
                <a:spcPts val="0"/>
              </a:spcAft>
              <a:buNone/>
            </a:pPr>
            <a:endParaRPr sz="240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74847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1"/>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create a new </a:t>
            </a:r>
            <a:r>
              <a:rPr lang="en" b="1" u="sng" dirty="0">
                <a:solidFill>
                  <a:srgbClr val="FFAA7B"/>
                </a:solidFill>
              </a:rPr>
              <a:t>variable</a:t>
            </a:r>
            <a:r>
              <a:rPr lang="zh-CN" altLang="en-US" b="1" u="sng" dirty="0">
                <a:solidFill>
                  <a:srgbClr val="FFAA7B"/>
                </a:solidFill>
              </a:rPr>
              <a:t> （变量）</a:t>
            </a:r>
            <a:r>
              <a:rPr lang="en" dirty="0"/>
              <a:t>, store information in it, and read its </a:t>
            </a:r>
            <a:r>
              <a:rPr lang="en" b="1" u="sng" dirty="0">
                <a:solidFill>
                  <a:srgbClr val="FFAA7B"/>
                </a:solidFill>
              </a:rPr>
              <a:t>value</a:t>
            </a:r>
            <a:r>
              <a:rPr lang="zh-CN" altLang="en-US" b="1" u="sng" dirty="0">
                <a:solidFill>
                  <a:srgbClr val="FFAA7B"/>
                </a:solidFill>
              </a:rPr>
              <a:t>（值）</a:t>
            </a:r>
            <a:r>
              <a:rPr lang="en" dirty="0"/>
              <a:t>.</a:t>
            </a:r>
            <a:endParaRPr dirty="0">
              <a:solidFill>
                <a:srgbClr val="FFFFFF"/>
              </a:solidFill>
            </a:endParaRPr>
          </a:p>
          <a:p>
            <a:pPr marL="0" lvl="0" indent="0" algn="ctr" rtl="0">
              <a:spcBef>
                <a:spcPts val="0"/>
              </a:spcBef>
              <a:spcAft>
                <a:spcPts val="0"/>
              </a:spcAft>
              <a:buNone/>
            </a:pPr>
            <a:endParaRPr dirty="0">
              <a:solidFill>
                <a:srgbClr val="15C2D2"/>
              </a:solidFill>
            </a:endParaRPr>
          </a:p>
        </p:txBody>
      </p:sp>
      <p:sp>
        <p:nvSpPr>
          <p:cNvPr id="270" name="Google Shape;270;p41"/>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Vocabulary:  </a:t>
            </a:r>
            <a:r>
              <a:rPr lang="en">
                <a:solidFill>
                  <a:srgbClr val="FFAA7B"/>
                </a:solidFill>
              </a:rPr>
              <a:t>variable, declare, let, </a:t>
            </a:r>
            <a:r>
              <a:rPr lang="en">
                <a:solidFill>
                  <a:srgbClr val="FFFFFF"/>
                </a:solidFill>
              </a:rPr>
              <a:t>and </a:t>
            </a:r>
            <a:r>
              <a:rPr lang="en">
                <a:solidFill>
                  <a:srgbClr val="FFAA7B"/>
                </a:solidFill>
              </a:rPr>
              <a:t>value</a:t>
            </a:r>
            <a:endParaRPr>
              <a:solidFill>
                <a:srgbClr val="FFAA7B"/>
              </a:solidFill>
            </a:endParaRPr>
          </a:p>
        </p:txBody>
      </p:sp>
      <p:pic>
        <p:nvPicPr>
          <p:cNvPr id="271" name="Google Shape;271;p41"/>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2768714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a:t>A </a:t>
            </a:r>
            <a:r>
              <a:rPr lang="en" sz="2200" b="1"/>
              <a:t>variable</a:t>
            </a:r>
            <a:r>
              <a:rPr lang="en" sz="2200"/>
              <a:t> is a placeholder that stores a value. </a:t>
            </a:r>
            <a:endParaRPr sz="2200"/>
          </a:p>
          <a:p>
            <a:pPr marL="0" lvl="0" indent="0" algn="l" rtl="0">
              <a:spcBef>
                <a:spcPts val="600"/>
              </a:spcBef>
              <a:spcAft>
                <a:spcPts val="0"/>
              </a:spcAft>
              <a:buClr>
                <a:schemeClr val="dk1"/>
              </a:buClr>
              <a:buSzPts val="1100"/>
              <a:buFont typeface="Arial"/>
              <a:buNone/>
            </a:pPr>
            <a:r>
              <a:rPr lang="en" sz="2200"/>
              <a:t>You can then use the variable’s stored information in your website.</a:t>
            </a:r>
            <a:endParaRPr sz="2200"/>
          </a:p>
          <a:p>
            <a:pPr marL="0" lvl="0" indent="0" algn="l" rtl="0">
              <a:spcBef>
                <a:spcPts val="0"/>
              </a:spcBef>
              <a:spcAft>
                <a:spcPts val="0"/>
              </a:spcAft>
              <a:buClr>
                <a:schemeClr val="dk1"/>
              </a:buClr>
              <a:buSzPts val="1100"/>
              <a:buFont typeface="Arial"/>
              <a:buNone/>
            </a:pPr>
            <a:endParaRPr sz="2200"/>
          </a:p>
          <a:p>
            <a:pPr marL="0" lvl="0" indent="0" algn="l" rtl="0">
              <a:spcBef>
                <a:spcPts val="0"/>
              </a:spcBef>
              <a:spcAft>
                <a:spcPts val="0"/>
              </a:spcAft>
              <a:buNone/>
            </a:pPr>
            <a:endParaRPr sz="2200"/>
          </a:p>
        </p:txBody>
      </p:sp>
      <p:pic>
        <p:nvPicPr>
          <p:cNvPr id="277" name="Google Shape;277;p42" descr="giphy.gif"/>
          <p:cNvPicPr preferRelativeResize="0"/>
          <p:nvPr/>
        </p:nvPicPr>
        <p:blipFill>
          <a:blip r:embed="rId3">
            <a:alphaModFix/>
          </a:blip>
          <a:stretch>
            <a:fillRect/>
          </a:stretch>
        </p:blipFill>
        <p:spPr>
          <a:xfrm>
            <a:off x="3306925" y="1538800"/>
            <a:ext cx="5236732" cy="2932575"/>
          </a:xfrm>
          <a:prstGeom prst="rect">
            <a:avLst/>
          </a:prstGeom>
          <a:noFill/>
          <a:ln>
            <a:noFill/>
          </a:ln>
        </p:spPr>
      </p:pic>
    </p:spTree>
    <p:extLst>
      <p:ext uri="{BB962C8B-B14F-4D97-AF65-F5344CB8AC3E}">
        <p14:creationId xmlns:p14="http://schemas.microsoft.com/office/powerpoint/2010/main" val="738629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But why are variables useful?</a:t>
            </a:r>
            <a:endParaRPr/>
          </a:p>
        </p:txBody>
      </p:sp>
      <p:pic>
        <p:nvPicPr>
          <p:cNvPr id="283" name="Google Shape;283;p43"/>
          <p:cNvPicPr preferRelativeResize="0"/>
          <p:nvPr/>
        </p:nvPicPr>
        <p:blipFill>
          <a:blip r:embed="rId3">
            <a:alphaModFix/>
          </a:blip>
          <a:stretch>
            <a:fillRect/>
          </a:stretch>
        </p:blipFill>
        <p:spPr>
          <a:xfrm>
            <a:off x="1077071" y="1257300"/>
            <a:ext cx="6950905" cy="3374400"/>
          </a:xfrm>
          <a:prstGeom prst="rect">
            <a:avLst/>
          </a:prstGeom>
          <a:noFill/>
          <a:ln>
            <a:noFill/>
          </a:ln>
        </p:spPr>
      </p:pic>
    </p:spTree>
    <p:extLst>
      <p:ext uri="{BB962C8B-B14F-4D97-AF65-F5344CB8AC3E}">
        <p14:creationId xmlns:p14="http://schemas.microsoft.com/office/powerpoint/2010/main" val="3097316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4"/>
          <p:cNvSpPr/>
          <p:nvPr/>
        </p:nvSpPr>
        <p:spPr>
          <a:xfrm>
            <a:off x="517775" y="3749250"/>
            <a:ext cx="2262300" cy="6432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Variables</a:t>
            </a:r>
            <a:endParaRPr/>
          </a:p>
        </p:txBody>
      </p:sp>
      <p:sp>
        <p:nvSpPr>
          <p:cNvPr id="290" name="Google Shape;290;p44"/>
          <p:cNvSpPr txBox="1">
            <a:spLocks noGrp="1"/>
          </p:cNvSpPr>
          <p:nvPr>
            <p:ph type="body" idx="1"/>
          </p:nvPr>
        </p:nvSpPr>
        <p:spPr>
          <a:xfrm>
            <a:off x="539500" y="1257300"/>
            <a:ext cx="5117400" cy="3374400"/>
          </a:xfrm>
          <a:prstGeom prst="rect">
            <a:avLst/>
          </a:prstGeom>
        </p:spPr>
        <p:txBody>
          <a:bodyPr spcFirstLastPara="1" wrap="square" lIns="91425" tIns="91425" rIns="91425" bIns="91425" anchor="t" anchorCtr="0">
            <a:noAutofit/>
          </a:bodyPr>
          <a:lstStyle/>
          <a:p>
            <a:pPr marL="0" lvl="0" indent="0">
              <a:buNone/>
            </a:pPr>
            <a:r>
              <a:rPr lang="zh-CN" altLang="en-US" sz="2400" dirty="0"/>
              <a:t>将变量想像成盒子。</a:t>
            </a:r>
          </a:p>
          <a:p>
            <a:pPr marL="0" lvl="0" indent="0">
              <a:buNone/>
            </a:pPr>
            <a:endParaRPr lang="zh-CN" altLang="en-US" sz="2400" dirty="0"/>
          </a:p>
          <a:p>
            <a:pPr marL="0" lvl="0" indent="0">
              <a:buNone/>
            </a:pPr>
            <a:r>
              <a:rPr lang="zh-CN" altLang="en-US" sz="2400" dirty="0"/>
              <a:t>它可以容纳我们想要的任何东西。</a:t>
            </a:r>
          </a:p>
          <a:p>
            <a:pPr marL="0" lvl="0" indent="0">
              <a:buNone/>
            </a:pPr>
            <a:endParaRPr lang="zh-CN" altLang="en-US" sz="2400" dirty="0"/>
          </a:p>
          <a:p>
            <a:pPr marL="0" lvl="0" indent="0">
              <a:buNone/>
            </a:pPr>
            <a:r>
              <a:rPr lang="zh-CN" altLang="en-US" sz="2400" dirty="0"/>
              <a:t>我们可以使用关键字</a:t>
            </a:r>
            <a:r>
              <a:rPr lang="en-US" sz="2400" dirty="0"/>
              <a:t>let</a:t>
            </a:r>
            <a:r>
              <a:rPr lang="zh-CN" altLang="en-US" sz="2400" dirty="0"/>
              <a:t>创建此盒子。</a:t>
            </a:r>
            <a:endParaRPr lang="en-US" altLang="zh-CN" sz="2400" dirty="0"/>
          </a:p>
          <a:p>
            <a:pPr marL="0" lvl="0" indent="0">
              <a:buNone/>
            </a:pPr>
            <a:endParaRPr lang="en-US" altLang="zh-CN" sz="2400" dirty="0">
              <a:latin typeface="Helvetica Neue"/>
              <a:ea typeface="Helvetica Neue"/>
              <a:cs typeface="Helvetica Neue"/>
              <a:sym typeface="Helvetica Neue"/>
            </a:endParaRPr>
          </a:p>
          <a:p>
            <a:pPr marL="0" lvl="0" indent="0">
              <a:buNone/>
            </a:pPr>
            <a:endParaRPr sz="2400" dirty="0">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r>
              <a:rPr lang="en" sz="2800" u="sng" dirty="0">
                <a:solidFill>
                  <a:srgbClr val="0000FF"/>
                </a:solidFill>
                <a:latin typeface="Consolas"/>
                <a:ea typeface="Consolas"/>
                <a:cs typeface="Consolas"/>
                <a:sym typeface="Consolas"/>
              </a:rPr>
              <a:t>let</a:t>
            </a:r>
            <a:r>
              <a:rPr lang="en" sz="2800" dirty="0">
                <a:solidFill>
                  <a:srgbClr val="0000FF"/>
                </a:solidFill>
                <a:latin typeface="Consolas"/>
                <a:ea typeface="Consolas"/>
                <a:cs typeface="Consolas"/>
                <a:sym typeface="Consolas"/>
              </a:rPr>
              <a:t> </a:t>
            </a:r>
            <a:r>
              <a:rPr lang="en" sz="2800" dirty="0" err="1">
                <a:solidFill>
                  <a:schemeClr val="dk1"/>
                </a:solidFill>
                <a:latin typeface="Consolas"/>
                <a:ea typeface="Consolas"/>
                <a:cs typeface="Consolas"/>
                <a:sym typeface="Consolas"/>
              </a:rPr>
              <a:t>myBox</a:t>
            </a:r>
            <a:r>
              <a:rPr lang="en" sz="2800" dirty="0">
                <a:solidFill>
                  <a:schemeClr val="dk1"/>
                </a:solidFill>
                <a:latin typeface="Consolas"/>
                <a:ea typeface="Consolas"/>
                <a:cs typeface="Consolas"/>
                <a:sym typeface="Consolas"/>
              </a:rPr>
              <a:t>;</a:t>
            </a:r>
            <a:endParaRPr sz="2400" dirty="0">
              <a:latin typeface="Consolas"/>
              <a:ea typeface="Consolas"/>
              <a:cs typeface="Consolas"/>
              <a:sym typeface="Consolas"/>
            </a:endParaRPr>
          </a:p>
        </p:txBody>
      </p:sp>
      <p:pic>
        <p:nvPicPr>
          <p:cNvPr id="291" name="Google Shape;291;p44"/>
          <p:cNvPicPr preferRelativeResize="0"/>
          <p:nvPr/>
        </p:nvPicPr>
        <p:blipFill>
          <a:blip r:embed="rId3">
            <a:alphaModFix/>
          </a:blip>
          <a:stretch>
            <a:fillRect/>
          </a:stretch>
        </p:blipFill>
        <p:spPr>
          <a:xfrm>
            <a:off x="5657000" y="1200150"/>
            <a:ext cx="2898850" cy="2898850"/>
          </a:xfrm>
          <a:prstGeom prst="rect">
            <a:avLst/>
          </a:prstGeom>
          <a:noFill/>
          <a:ln>
            <a:noFill/>
          </a:ln>
        </p:spPr>
      </p:pic>
      <p:sp>
        <p:nvSpPr>
          <p:cNvPr id="292" name="Google Shape;292;p44"/>
          <p:cNvSpPr txBox="1"/>
          <p:nvPr/>
        </p:nvSpPr>
        <p:spPr>
          <a:xfrm rot="457592">
            <a:off x="5925899" y="2656755"/>
            <a:ext cx="1317858" cy="472519"/>
          </a:xfrm>
          <a:prstGeom prst="rect">
            <a:avLst/>
          </a:prstGeom>
          <a:solidFill>
            <a:schemeClr val="lt1"/>
          </a:solid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15C2D2"/>
                </a:solidFill>
                <a:highlight>
                  <a:srgbClr val="FFFFFF"/>
                </a:highlight>
                <a:latin typeface="Helvetica Neue"/>
                <a:ea typeface="Helvetica Neue"/>
                <a:cs typeface="Helvetica Neue"/>
                <a:sym typeface="Helvetica Neue"/>
              </a:rPr>
              <a:t>myBox</a:t>
            </a:r>
            <a:endParaRPr sz="2400">
              <a:solidFill>
                <a:srgbClr val="15C2D2"/>
              </a:solidFill>
              <a:highlight>
                <a:srgbClr val="FFFFFF"/>
              </a:highlight>
              <a:latin typeface="Helvetica Neue"/>
              <a:ea typeface="Helvetica Neue"/>
              <a:cs typeface="Helvetica Neue"/>
              <a:sym typeface="Helvetica Neue"/>
            </a:endParaRPr>
          </a:p>
        </p:txBody>
      </p:sp>
      <p:pic>
        <p:nvPicPr>
          <p:cNvPr id="293" name="Google Shape;293;p44"/>
          <p:cNvPicPr preferRelativeResize="0"/>
          <p:nvPr/>
        </p:nvPicPr>
        <p:blipFill>
          <a:blip r:embed="rId4">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266387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0000"/>
                </a:solidFill>
              </a:rPr>
              <a:t>The </a:t>
            </a:r>
            <a:r>
              <a:rPr lang="en" b="1">
                <a:solidFill>
                  <a:srgbClr val="FFAA7B"/>
                </a:solidFill>
              </a:rPr>
              <a:t>value</a:t>
            </a:r>
            <a:r>
              <a:rPr lang="en">
                <a:solidFill>
                  <a:srgbClr val="000000"/>
                </a:solidFill>
              </a:rPr>
              <a:t> of my variable is </a:t>
            </a:r>
            <a:endParaRPr>
              <a:solidFill>
                <a:srgbClr val="000000"/>
              </a:solidFill>
            </a:endParaRPr>
          </a:p>
          <a:p>
            <a:pPr marL="0" lvl="0" indent="0" algn="l" rtl="0">
              <a:spcBef>
                <a:spcPts val="0"/>
              </a:spcBef>
              <a:spcAft>
                <a:spcPts val="0"/>
              </a:spcAft>
              <a:buClr>
                <a:schemeClr val="dk1"/>
              </a:buClr>
              <a:buSzPts val="1100"/>
              <a:buFont typeface="Arial"/>
              <a:buNone/>
            </a:pPr>
            <a:r>
              <a:rPr lang="en" i="1">
                <a:solidFill>
                  <a:srgbClr val="000000"/>
                </a:solidFill>
              </a:rPr>
              <a:t>inside </a:t>
            </a:r>
            <a:r>
              <a:rPr lang="en">
                <a:solidFill>
                  <a:srgbClr val="000000"/>
                </a:solidFill>
              </a:rPr>
              <a:t>the box.</a:t>
            </a:r>
            <a:endParaRPr>
              <a:solidFill>
                <a:srgbClr val="000000"/>
              </a:solidFill>
            </a:endParaRPr>
          </a:p>
          <a:p>
            <a:pPr marL="0" lvl="0" indent="0" algn="l" rtl="0">
              <a:lnSpc>
                <a:spcPct val="93000"/>
              </a:lnSpc>
              <a:spcBef>
                <a:spcPts val="0"/>
              </a:spcBef>
              <a:spcAft>
                <a:spcPts val="0"/>
              </a:spcAft>
              <a:buClr>
                <a:schemeClr val="dk1"/>
              </a:buClr>
              <a:buSzPts val="1100"/>
              <a:buFont typeface="Arial"/>
              <a:buNone/>
            </a:pPr>
            <a:endParaRPr/>
          </a:p>
          <a:p>
            <a:pPr marL="0" lvl="0" indent="0" algn="l" rtl="0">
              <a:lnSpc>
                <a:spcPct val="93000"/>
              </a:lnSpc>
              <a:spcBef>
                <a:spcPts val="0"/>
              </a:spcBef>
              <a:spcAft>
                <a:spcPts val="0"/>
              </a:spcAft>
              <a:buClr>
                <a:schemeClr val="dk1"/>
              </a:buClr>
              <a:buSzPts val="1100"/>
              <a:buFont typeface="Arial"/>
              <a:buNone/>
            </a:pPr>
            <a:endParaRPr sz="1800">
              <a:solidFill>
                <a:srgbClr val="3F3B39"/>
              </a:solidFill>
            </a:endParaRPr>
          </a:p>
          <a:p>
            <a:pPr marL="0" lvl="0" indent="0" algn="l" rtl="0">
              <a:spcBef>
                <a:spcPts val="0"/>
              </a:spcBef>
              <a:spcAft>
                <a:spcPts val="0"/>
              </a:spcAft>
              <a:buNone/>
            </a:pPr>
            <a:endParaRPr>
              <a:solidFill>
                <a:srgbClr val="15C2D2"/>
              </a:solidFill>
            </a:endParaRPr>
          </a:p>
        </p:txBody>
      </p:sp>
      <p:sp>
        <p:nvSpPr>
          <p:cNvPr id="299" name="Google Shape;299;p45"/>
          <p:cNvSpPr txBox="1">
            <a:spLocks noGrp="1"/>
          </p:cNvSpPr>
          <p:nvPr>
            <p:ph type="body" idx="1"/>
          </p:nvPr>
        </p:nvSpPr>
        <p:spPr>
          <a:xfrm>
            <a:off x="3264400" y="1538800"/>
            <a:ext cx="2811600" cy="21708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400" dirty="0" err="1">
                <a:solidFill>
                  <a:srgbClr val="000000"/>
                </a:solidFill>
                <a:highlight>
                  <a:srgbClr val="D9D9D9"/>
                </a:highlight>
                <a:latin typeface="Consolas"/>
                <a:ea typeface="Consolas"/>
                <a:cs typeface="Consolas"/>
                <a:sym typeface="Consolas"/>
              </a:rPr>
              <a:t>myBox</a:t>
            </a:r>
            <a:r>
              <a:rPr lang="zh-CN" altLang="en" sz="2400" dirty="0">
                <a:solidFill>
                  <a:srgbClr val="000000"/>
                </a:solidFill>
                <a:highlight>
                  <a:srgbClr val="D9D9D9"/>
                </a:highlight>
                <a:latin typeface="Consolas"/>
                <a:ea typeface="Consolas"/>
                <a:cs typeface="Consolas"/>
                <a:sym typeface="Consolas"/>
              </a:rPr>
              <a:t>的</a:t>
            </a:r>
            <a:r>
              <a:rPr lang="zh-CN" altLang="en-US" sz="2400" dirty="0">
                <a:solidFill>
                  <a:srgbClr val="000000"/>
                </a:solidFill>
                <a:highlight>
                  <a:srgbClr val="D9D9D9"/>
                </a:highlight>
                <a:latin typeface="Consolas"/>
                <a:ea typeface="Consolas"/>
                <a:cs typeface="Consolas"/>
                <a:sym typeface="Consolas"/>
              </a:rPr>
              <a:t>值是</a:t>
            </a:r>
            <a:r>
              <a:rPr lang="en" sz="2400" dirty="0">
                <a:solidFill>
                  <a:srgbClr val="3F3B39"/>
                </a:solidFill>
              </a:rPr>
              <a:t>?</a:t>
            </a:r>
            <a:endParaRPr sz="2400" dirty="0">
              <a:solidFill>
                <a:srgbClr val="3F3B39"/>
              </a:solidFill>
            </a:endParaRPr>
          </a:p>
        </p:txBody>
      </p:sp>
      <p:pic>
        <p:nvPicPr>
          <p:cNvPr id="300" name="Google Shape;300;p45"/>
          <p:cNvPicPr preferRelativeResize="0"/>
          <p:nvPr/>
        </p:nvPicPr>
        <p:blipFill>
          <a:blip r:embed="rId3">
            <a:alphaModFix/>
          </a:blip>
          <a:stretch>
            <a:fillRect/>
          </a:stretch>
        </p:blipFill>
        <p:spPr>
          <a:xfrm>
            <a:off x="6016550" y="1761675"/>
            <a:ext cx="2898850" cy="2898850"/>
          </a:xfrm>
          <a:prstGeom prst="rect">
            <a:avLst/>
          </a:prstGeom>
          <a:noFill/>
          <a:ln>
            <a:noFill/>
          </a:ln>
        </p:spPr>
      </p:pic>
      <p:pic>
        <p:nvPicPr>
          <p:cNvPr id="301" name="Google Shape;301;p45"/>
          <p:cNvPicPr preferRelativeResize="0"/>
          <p:nvPr/>
        </p:nvPicPr>
        <p:blipFill>
          <a:blip r:embed="rId4">
            <a:alphaModFix/>
          </a:blip>
          <a:stretch>
            <a:fillRect/>
          </a:stretch>
        </p:blipFill>
        <p:spPr>
          <a:xfrm>
            <a:off x="6621287" y="356625"/>
            <a:ext cx="1689375" cy="1263724"/>
          </a:xfrm>
          <a:prstGeom prst="rect">
            <a:avLst/>
          </a:prstGeom>
          <a:noFill/>
          <a:ln>
            <a:noFill/>
          </a:ln>
        </p:spPr>
      </p:pic>
      <p:sp>
        <p:nvSpPr>
          <p:cNvPr id="302" name="Google Shape;302;p45"/>
          <p:cNvSpPr txBox="1"/>
          <p:nvPr/>
        </p:nvSpPr>
        <p:spPr>
          <a:xfrm rot="457592">
            <a:off x="6337374" y="3201730"/>
            <a:ext cx="1317858" cy="472519"/>
          </a:xfrm>
          <a:prstGeom prst="rect">
            <a:avLst/>
          </a:prstGeom>
          <a:solidFill>
            <a:schemeClr val="lt1"/>
          </a:solid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15C2D2"/>
                </a:solidFill>
                <a:highlight>
                  <a:srgbClr val="FFFFFF"/>
                </a:highlight>
                <a:latin typeface="Helvetica Neue"/>
                <a:ea typeface="Helvetica Neue"/>
                <a:cs typeface="Helvetica Neue"/>
                <a:sym typeface="Helvetica Neue"/>
              </a:rPr>
              <a:t>myBox</a:t>
            </a:r>
            <a:endParaRPr sz="2400">
              <a:solidFill>
                <a:srgbClr val="15C2D2"/>
              </a:solidFill>
              <a:highlight>
                <a:srgbClr val="FFFFFF"/>
              </a:highlight>
              <a:latin typeface="Helvetica Neue"/>
              <a:ea typeface="Helvetica Neue"/>
              <a:cs typeface="Helvetica Neue"/>
              <a:sym typeface="Helvetica Neue"/>
            </a:endParaRPr>
          </a:p>
        </p:txBody>
      </p:sp>
      <p:sp>
        <p:nvSpPr>
          <p:cNvPr id="303" name="Google Shape;303;p45"/>
          <p:cNvSpPr txBox="1"/>
          <p:nvPr/>
        </p:nvSpPr>
        <p:spPr>
          <a:xfrm>
            <a:off x="3264400" y="356625"/>
            <a:ext cx="3000000" cy="7482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3000"/>
              </a:lnSpc>
              <a:spcBef>
                <a:spcPts val="0"/>
              </a:spcBef>
              <a:spcAft>
                <a:spcPts val="0"/>
              </a:spcAft>
              <a:buNone/>
            </a:pPr>
            <a:r>
              <a:rPr lang="en" sz="2400" dirty="0" err="1">
                <a:solidFill>
                  <a:schemeClr val="dk1"/>
                </a:solidFill>
                <a:latin typeface="Consolas"/>
                <a:ea typeface="Consolas"/>
                <a:cs typeface="Consolas"/>
                <a:sym typeface="Consolas"/>
              </a:rPr>
              <a:t>myBox</a:t>
            </a:r>
            <a:r>
              <a:rPr lang="en" sz="2400" dirty="0">
                <a:solidFill>
                  <a:schemeClr val="dk1"/>
                </a:solidFill>
                <a:latin typeface="Consolas"/>
                <a:ea typeface="Consolas"/>
                <a:cs typeface="Consolas"/>
                <a:sym typeface="Consolas"/>
              </a:rPr>
              <a:t> = </a:t>
            </a:r>
            <a:r>
              <a:rPr lang="en" sz="1800" dirty="0">
                <a:solidFill>
                  <a:srgbClr val="15C2D2"/>
                </a:solidFill>
                <a:latin typeface="Consolas"/>
                <a:ea typeface="Consolas"/>
                <a:cs typeface="Consolas"/>
                <a:sym typeface="Consolas"/>
              </a:rPr>
              <a:t>“</a:t>
            </a:r>
            <a:r>
              <a:rPr lang="zh-CN" altLang="en" sz="2400" dirty="0">
                <a:solidFill>
                  <a:srgbClr val="15C2D2"/>
                </a:solidFill>
                <a:latin typeface="Consolas"/>
                <a:ea typeface="Consolas"/>
                <a:cs typeface="Consolas"/>
                <a:sym typeface="Consolas"/>
              </a:rPr>
              <a:t>马克笔</a:t>
            </a:r>
            <a:r>
              <a:rPr lang="en" sz="1800" dirty="0">
                <a:solidFill>
                  <a:srgbClr val="15C2D2"/>
                </a:solidFill>
                <a:latin typeface="Consolas"/>
                <a:ea typeface="Consolas"/>
                <a:cs typeface="Consolas"/>
                <a:sym typeface="Consolas"/>
              </a:rPr>
              <a:t>"</a:t>
            </a:r>
            <a:r>
              <a:rPr lang="en" sz="2400" dirty="0">
                <a:solidFill>
                  <a:schemeClr val="dk1"/>
                </a:solidFill>
                <a:latin typeface="Consolas"/>
                <a:ea typeface="Consolas"/>
                <a:cs typeface="Consolas"/>
                <a:sym typeface="Consolas"/>
              </a:rPr>
              <a:t>;</a:t>
            </a:r>
            <a:endParaRPr dirty="0"/>
          </a:p>
        </p:txBody>
      </p:sp>
      <p:pic>
        <p:nvPicPr>
          <p:cNvPr id="304" name="Google Shape;304;p45"/>
          <p:cNvPicPr preferRelativeResize="0"/>
          <p:nvPr/>
        </p:nvPicPr>
        <p:blipFill>
          <a:blip r:embed="rId5">
            <a:alphaModFix/>
          </a:blip>
          <a:stretch>
            <a:fillRect/>
          </a:stretch>
        </p:blipFill>
        <p:spPr>
          <a:xfrm rot="5400000">
            <a:off x="7140352" y="1267427"/>
            <a:ext cx="1047824" cy="1047826"/>
          </a:xfrm>
          <a:prstGeom prst="rect">
            <a:avLst/>
          </a:prstGeom>
          <a:noFill/>
          <a:ln>
            <a:noFill/>
          </a:ln>
        </p:spPr>
      </p:pic>
    </p:spTree>
    <p:extLst>
      <p:ext uri="{BB962C8B-B14F-4D97-AF65-F5344CB8AC3E}">
        <p14:creationId xmlns:p14="http://schemas.microsoft.com/office/powerpoint/2010/main" val="1092743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6"/>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What about now?</a:t>
            </a:r>
            <a:endParaRPr>
              <a:solidFill>
                <a:srgbClr val="15C2D2"/>
              </a:solidFill>
            </a:endParaRPr>
          </a:p>
        </p:txBody>
      </p:sp>
      <p:sp>
        <p:nvSpPr>
          <p:cNvPr id="310" name="Google Shape;310;p46"/>
          <p:cNvSpPr txBox="1">
            <a:spLocks noGrp="1"/>
          </p:cNvSpPr>
          <p:nvPr>
            <p:ph type="body" idx="1"/>
          </p:nvPr>
        </p:nvSpPr>
        <p:spPr>
          <a:xfrm>
            <a:off x="3271500" y="1538800"/>
            <a:ext cx="2811600" cy="30882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200">
                <a:latin typeface="Helvetica Neue"/>
                <a:ea typeface="Helvetica Neue"/>
                <a:cs typeface="Helvetica Neue"/>
                <a:sym typeface="Helvetica Neue"/>
              </a:rPr>
              <a:t>What is the </a:t>
            </a:r>
            <a:r>
              <a:rPr lang="en" sz="2200" b="1">
                <a:solidFill>
                  <a:srgbClr val="FFAA7B"/>
                </a:solidFill>
              </a:rPr>
              <a:t>value</a:t>
            </a:r>
            <a:r>
              <a:rPr lang="en" sz="2200">
                <a:latin typeface="Helvetica Neue"/>
                <a:ea typeface="Helvetica Neue"/>
                <a:cs typeface="Helvetica Neue"/>
                <a:sym typeface="Helvetica Neue"/>
              </a:rPr>
              <a:t> of </a:t>
            </a:r>
            <a:r>
              <a:rPr lang="en" sz="2200">
                <a:solidFill>
                  <a:srgbClr val="000000"/>
                </a:solidFill>
                <a:highlight>
                  <a:srgbClr val="D9D9D9"/>
                </a:highlight>
                <a:latin typeface="Consolas"/>
                <a:ea typeface="Consolas"/>
                <a:cs typeface="Consolas"/>
                <a:sym typeface="Consolas"/>
              </a:rPr>
              <a:t>myBox</a:t>
            </a:r>
            <a:r>
              <a:rPr lang="en" sz="2200">
                <a:solidFill>
                  <a:srgbClr val="3F3B39"/>
                </a:solidFill>
                <a:latin typeface="Helvetica Neue"/>
                <a:ea typeface="Helvetica Neue"/>
                <a:cs typeface="Helvetica Neue"/>
                <a:sym typeface="Helvetica Neue"/>
              </a:rPr>
              <a:t>?</a:t>
            </a:r>
            <a:endParaRPr sz="2200">
              <a:solidFill>
                <a:srgbClr val="3F3B39"/>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200">
              <a:solidFill>
                <a:srgbClr val="3F3B39"/>
              </a:solidFill>
            </a:endParaRPr>
          </a:p>
          <a:p>
            <a:pPr marL="0" lvl="0" indent="0" algn="l" rtl="0">
              <a:lnSpc>
                <a:spcPct val="93000"/>
              </a:lnSpc>
              <a:spcBef>
                <a:spcPts val="0"/>
              </a:spcBef>
              <a:spcAft>
                <a:spcPts val="0"/>
              </a:spcAft>
              <a:buClr>
                <a:schemeClr val="dk1"/>
              </a:buClr>
              <a:buSzPts val="1100"/>
              <a:buFont typeface="Arial"/>
              <a:buNone/>
            </a:pPr>
            <a:r>
              <a:rPr lang="en" sz="2200" i="1"/>
              <a:t>Note: We aren’t changing the box,</a:t>
            </a:r>
            <a:endParaRPr sz="2200" i="1"/>
          </a:p>
          <a:p>
            <a:pPr marL="0" lvl="0" indent="0" algn="l" rtl="0">
              <a:lnSpc>
                <a:spcPct val="93000"/>
              </a:lnSpc>
              <a:spcBef>
                <a:spcPts val="0"/>
              </a:spcBef>
              <a:spcAft>
                <a:spcPts val="0"/>
              </a:spcAft>
              <a:buClr>
                <a:schemeClr val="dk1"/>
              </a:buClr>
              <a:buSzPts val="1100"/>
              <a:buFont typeface="Arial"/>
              <a:buNone/>
            </a:pPr>
            <a:r>
              <a:rPr lang="en" sz="2200" i="1"/>
              <a:t>just what is inside it</a:t>
            </a:r>
            <a:endParaRPr sz="2200" i="1"/>
          </a:p>
        </p:txBody>
      </p:sp>
      <p:pic>
        <p:nvPicPr>
          <p:cNvPr id="311" name="Google Shape;311;p46"/>
          <p:cNvPicPr preferRelativeResize="0"/>
          <p:nvPr/>
        </p:nvPicPr>
        <p:blipFill>
          <a:blip r:embed="rId3">
            <a:alphaModFix/>
          </a:blip>
          <a:stretch>
            <a:fillRect/>
          </a:stretch>
        </p:blipFill>
        <p:spPr>
          <a:xfrm>
            <a:off x="5787938" y="2053775"/>
            <a:ext cx="2898850" cy="2898850"/>
          </a:xfrm>
          <a:prstGeom prst="rect">
            <a:avLst/>
          </a:prstGeom>
          <a:noFill/>
          <a:ln>
            <a:noFill/>
          </a:ln>
        </p:spPr>
      </p:pic>
      <p:pic>
        <p:nvPicPr>
          <p:cNvPr id="312" name="Google Shape;312;p46"/>
          <p:cNvPicPr preferRelativeResize="0"/>
          <p:nvPr/>
        </p:nvPicPr>
        <p:blipFill>
          <a:blip r:embed="rId4">
            <a:alphaModFix/>
          </a:blip>
          <a:stretch>
            <a:fillRect/>
          </a:stretch>
        </p:blipFill>
        <p:spPr>
          <a:xfrm>
            <a:off x="7291462" y="319475"/>
            <a:ext cx="1689375" cy="1263724"/>
          </a:xfrm>
          <a:prstGeom prst="rect">
            <a:avLst/>
          </a:prstGeom>
          <a:noFill/>
          <a:ln>
            <a:noFill/>
          </a:ln>
        </p:spPr>
      </p:pic>
      <p:sp>
        <p:nvSpPr>
          <p:cNvPr id="313" name="Google Shape;313;p46"/>
          <p:cNvSpPr txBox="1"/>
          <p:nvPr/>
        </p:nvSpPr>
        <p:spPr>
          <a:xfrm rot="457592">
            <a:off x="6108774" y="3725205"/>
            <a:ext cx="1317858" cy="472519"/>
          </a:xfrm>
          <a:prstGeom prst="rect">
            <a:avLst/>
          </a:prstGeom>
          <a:solidFill>
            <a:schemeClr val="lt1"/>
          </a:solid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15C2D2"/>
                </a:solidFill>
                <a:highlight>
                  <a:srgbClr val="FFFFFF"/>
                </a:highlight>
                <a:latin typeface="Helvetica Neue"/>
                <a:ea typeface="Helvetica Neue"/>
                <a:cs typeface="Helvetica Neue"/>
                <a:sym typeface="Helvetica Neue"/>
              </a:rPr>
              <a:t>myBox</a:t>
            </a:r>
            <a:endParaRPr sz="2400">
              <a:solidFill>
                <a:srgbClr val="15C2D2"/>
              </a:solidFill>
              <a:highlight>
                <a:srgbClr val="FFFFFF"/>
              </a:highlight>
              <a:latin typeface="Helvetica Neue"/>
              <a:ea typeface="Helvetica Neue"/>
              <a:cs typeface="Helvetica Neue"/>
              <a:sym typeface="Helvetica Neue"/>
            </a:endParaRPr>
          </a:p>
        </p:txBody>
      </p:sp>
      <p:pic>
        <p:nvPicPr>
          <p:cNvPr id="314" name="Google Shape;314;p46"/>
          <p:cNvPicPr preferRelativeResize="0"/>
          <p:nvPr/>
        </p:nvPicPr>
        <p:blipFill>
          <a:blip r:embed="rId5">
            <a:alphaModFix/>
          </a:blip>
          <a:stretch>
            <a:fillRect/>
          </a:stretch>
        </p:blipFill>
        <p:spPr>
          <a:xfrm>
            <a:off x="6194577" y="642125"/>
            <a:ext cx="1146225" cy="1146225"/>
          </a:xfrm>
          <a:prstGeom prst="rect">
            <a:avLst/>
          </a:prstGeom>
          <a:noFill/>
          <a:ln>
            <a:noFill/>
          </a:ln>
        </p:spPr>
      </p:pic>
      <p:sp>
        <p:nvSpPr>
          <p:cNvPr id="315" name="Google Shape;315;p46"/>
          <p:cNvSpPr txBox="1"/>
          <p:nvPr/>
        </p:nvSpPr>
        <p:spPr>
          <a:xfrm>
            <a:off x="3271500" y="128025"/>
            <a:ext cx="3000000" cy="7482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3000"/>
              </a:lnSpc>
              <a:spcBef>
                <a:spcPts val="0"/>
              </a:spcBef>
              <a:spcAft>
                <a:spcPts val="0"/>
              </a:spcAft>
              <a:buNone/>
            </a:pPr>
            <a:r>
              <a:rPr lang="en" sz="2400" dirty="0" err="1">
                <a:solidFill>
                  <a:schemeClr val="dk1"/>
                </a:solidFill>
                <a:latin typeface="Consolas"/>
                <a:ea typeface="Consolas"/>
                <a:cs typeface="Consolas"/>
                <a:sym typeface="Consolas"/>
              </a:rPr>
              <a:t>myBox</a:t>
            </a:r>
            <a:r>
              <a:rPr lang="en" sz="2400" dirty="0">
                <a:solidFill>
                  <a:schemeClr val="dk1"/>
                </a:solidFill>
                <a:latin typeface="Consolas"/>
                <a:ea typeface="Consolas"/>
                <a:cs typeface="Consolas"/>
                <a:sym typeface="Consolas"/>
              </a:rPr>
              <a:t> = </a:t>
            </a:r>
            <a:r>
              <a:rPr lang="en" sz="1800" dirty="0">
                <a:solidFill>
                  <a:srgbClr val="15C2D2"/>
                </a:solidFill>
                <a:latin typeface="Consolas"/>
                <a:ea typeface="Consolas"/>
                <a:cs typeface="Consolas"/>
                <a:sym typeface="Consolas"/>
              </a:rPr>
              <a:t>“</a:t>
            </a:r>
            <a:r>
              <a:rPr lang="zh-CN" altLang="en" sz="2400" dirty="0">
                <a:solidFill>
                  <a:srgbClr val="15C2D2"/>
                </a:solidFill>
                <a:latin typeface="Consolas"/>
                <a:ea typeface="Consolas"/>
                <a:cs typeface="Consolas"/>
                <a:sym typeface="Consolas"/>
              </a:rPr>
              <a:t>蜡笔</a:t>
            </a:r>
            <a:r>
              <a:rPr lang="en" sz="1800" dirty="0">
                <a:solidFill>
                  <a:srgbClr val="15C2D2"/>
                </a:solidFill>
                <a:latin typeface="Consolas"/>
                <a:ea typeface="Consolas"/>
                <a:cs typeface="Consolas"/>
                <a:sym typeface="Consolas"/>
              </a:rPr>
              <a:t>"</a:t>
            </a:r>
            <a:r>
              <a:rPr lang="en" sz="2400" dirty="0">
                <a:solidFill>
                  <a:schemeClr val="dk1"/>
                </a:solidFill>
                <a:latin typeface="Consolas"/>
                <a:ea typeface="Consolas"/>
                <a:cs typeface="Consolas"/>
                <a:sym typeface="Consolas"/>
              </a:rPr>
              <a:t>;</a:t>
            </a:r>
            <a:endParaRPr dirty="0"/>
          </a:p>
        </p:txBody>
      </p:sp>
      <p:pic>
        <p:nvPicPr>
          <p:cNvPr id="316" name="Google Shape;316;p46"/>
          <p:cNvPicPr preferRelativeResize="0"/>
          <p:nvPr/>
        </p:nvPicPr>
        <p:blipFill>
          <a:blip r:embed="rId6">
            <a:alphaModFix/>
          </a:blip>
          <a:stretch>
            <a:fillRect/>
          </a:stretch>
        </p:blipFill>
        <p:spPr>
          <a:xfrm rot="-5400000">
            <a:off x="7557237" y="1572737"/>
            <a:ext cx="1180075" cy="978150"/>
          </a:xfrm>
          <a:prstGeom prst="rect">
            <a:avLst/>
          </a:prstGeom>
          <a:noFill/>
          <a:ln>
            <a:noFill/>
          </a:ln>
        </p:spPr>
      </p:pic>
      <p:pic>
        <p:nvPicPr>
          <p:cNvPr id="317" name="Google Shape;317;p46"/>
          <p:cNvPicPr preferRelativeResize="0"/>
          <p:nvPr/>
        </p:nvPicPr>
        <p:blipFill>
          <a:blip r:embed="rId6">
            <a:alphaModFix/>
          </a:blip>
          <a:stretch>
            <a:fillRect/>
          </a:stretch>
        </p:blipFill>
        <p:spPr>
          <a:xfrm rot="4626935">
            <a:off x="6493638" y="1675699"/>
            <a:ext cx="935325" cy="935325"/>
          </a:xfrm>
          <a:prstGeom prst="rect">
            <a:avLst/>
          </a:prstGeom>
          <a:noFill/>
          <a:ln>
            <a:noFill/>
          </a:ln>
        </p:spPr>
      </p:pic>
    </p:spTree>
    <p:extLst>
      <p:ext uri="{BB962C8B-B14F-4D97-AF65-F5344CB8AC3E}">
        <p14:creationId xmlns:p14="http://schemas.microsoft.com/office/powerpoint/2010/main" val="773947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What about now?</a:t>
            </a:r>
            <a:endParaRPr>
              <a:solidFill>
                <a:srgbClr val="000000"/>
              </a:solidFill>
            </a:endParaRPr>
          </a:p>
          <a:p>
            <a:pPr marL="0" lvl="0" indent="0" algn="ctr" rtl="0">
              <a:spcBef>
                <a:spcPts val="0"/>
              </a:spcBef>
              <a:spcAft>
                <a:spcPts val="0"/>
              </a:spcAft>
              <a:buNone/>
            </a:pPr>
            <a:endParaRPr>
              <a:solidFill>
                <a:srgbClr val="000000"/>
              </a:solidFill>
            </a:endParaRPr>
          </a:p>
          <a:p>
            <a:pPr marL="0" lvl="0" indent="0" algn="ctr" rtl="0">
              <a:spcBef>
                <a:spcPts val="0"/>
              </a:spcBef>
              <a:spcAft>
                <a:spcPts val="0"/>
              </a:spcAft>
              <a:buNone/>
            </a:pPr>
            <a:endParaRPr>
              <a:solidFill>
                <a:srgbClr val="000000"/>
              </a:solidFill>
            </a:endParaRPr>
          </a:p>
          <a:p>
            <a:pPr marL="0" lvl="0" indent="0" algn="ctr" rtl="0">
              <a:lnSpc>
                <a:spcPct val="93000"/>
              </a:lnSpc>
              <a:spcBef>
                <a:spcPts val="0"/>
              </a:spcBef>
              <a:spcAft>
                <a:spcPts val="0"/>
              </a:spcAft>
              <a:buNone/>
            </a:pPr>
            <a:endParaRPr/>
          </a:p>
          <a:p>
            <a:pPr marL="0" lvl="0" indent="0" algn="ctr" rtl="0">
              <a:lnSpc>
                <a:spcPct val="93000"/>
              </a:lnSpc>
              <a:spcBef>
                <a:spcPts val="0"/>
              </a:spcBef>
              <a:spcAft>
                <a:spcPts val="0"/>
              </a:spcAft>
              <a:buNone/>
            </a:pPr>
            <a:endParaRPr sz="1800">
              <a:solidFill>
                <a:srgbClr val="3F3B39"/>
              </a:solidFill>
            </a:endParaRPr>
          </a:p>
          <a:p>
            <a:pPr marL="0" lvl="0" indent="0" algn="ctr" rtl="0">
              <a:spcBef>
                <a:spcPts val="0"/>
              </a:spcBef>
              <a:spcAft>
                <a:spcPts val="0"/>
              </a:spcAft>
              <a:buNone/>
            </a:pPr>
            <a:endParaRPr>
              <a:solidFill>
                <a:srgbClr val="15C2D2"/>
              </a:solidFill>
            </a:endParaRPr>
          </a:p>
        </p:txBody>
      </p:sp>
      <p:sp>
        <p:nvSpPr>
          <p:cNvPr id="323" name="Google Shape;323;p47"/>
          <p:cNvSpPr txBox="1">
            <a:spLocks noGrp="1"/>
          </p:cNvSpPr>
          <p:nvPr>
            <p:ph type="body" idx="1"/>
          </p:nvPr>
        </p:nvSpPr>
        <p:spPr>
          <a:xfrm>
            <a:off x="3271500" y="1538800"/>
            <a:ext cx="2516400" cy="30882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200" dirty="0">
                <a:latin typeface="Helvetica Neue"/>
                <a:ea typeface="Helvetica Neue"/>
                <a:cs typeface="Helvetica Neue"/>
                <a:sym typeface="Helvetica Neue"/>
              </a:rPr>
              <a:t>What is the </a:t>
            </a:r>
            <a:r>
              <a:rPr lang="en" sz="2200" b="1" dirty="0">
                <a:solidFill>
                  <a:srgbClr val="FFAA7B"/>
                </a:solidFill>
              </a:rPr>
              <a:t>value</a:t>
            </a:r>
            <a:r>
              <a:rPr lang="en" sz="2200" dirty="0">
                <a:latin typeface="Helvetica Neue"/>
                <a:ea typeface="Helvetica Neue"/>
                <a:cs typeface="Helvetica Neue"/>
                <a:sym typeface="Helvetica Neue"/>
              </a:rPr>
              <a:t> of </a:t>
            </a:r>
            <a:r>
              <a:rPr lang="en" sz="2200" dirty="0" err="1">
                <a:solidFill>
                  <a:srgbClr val="000000"/>
                </a:solidFill>
                <a:highlight>
                  <a:srgbClr val="D9D9D9"/>
                </a:highlight>
                <a:latin typeface="Consolas"/>
                <a:ea typeface="Consolas"/>
                <a:cs typeface="Consolas"/>
                <a:sym typeface="Consolas"/>
              </a:rPr>
              <a:t>myBox</a:t>
            </a:r>
            <a:r>
              <a:rPr lang="en" sz="2200" dirty="0">
                <a:solidFill>
                  <a:srgbClr val="3F3B39"/>
                </a:solidFill>
                <a:latin typeface="Helvetica Neue"/>
                <a:ea typeface="Helvetica Neue"/>
                <a:cs typeface="Helvetica Neue"/>
                <a:sym typeface="Helvetica Neue"/>
              </a:rPr>
              <a:t>?</a:t>
            </a:r>
            <a:endParaRPr sz="2200" dirty="0">
              <a:solidFill>
                <a:srgbClr val="3F3B39"/>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2200" dirty="0">
              <a:solidFill>
                <a:srgbClr val="3F3B39"/>
              </a:solidFill>
            </a:endParaRPr>
          </a:p>
          <a:p>
            <a:pPr marL="0" lvl="0" indent="0">
              <a:lnSpc>
                <a:spcPct val="93000"/>
              </a:lnSpc>
              <a:buClr>
                <a:schemeClr val="dk1"/>
              </a:buClr>
              <a:buSzPts val="1100"/>
              <a:buNone/>
            </a:pPr>
            <a:r>
              <a:rPr lang="zh-CN" altLang="en-US" sz="2200" i="1" dirty="0"/>
              <a:t>记住：我们可以存储任何东西</a:t>
            </a:r>
          </a:p>
          <a:p>
            <a:pPr marL="0" lvl="0" indent="0">
              <a:lnSpc>
                <a:spcPct val="93000"/>
              </a:lnSpc>
              <a:buClr>
                <a:schemeClr val="dk1"/>
              </a:buClr>
              <a:buSzPts val="1100"/>
              <a:buNone/>
            </a:pPr>
            <a:r>
              <a:rPr lang="zh-CN" altLang="en-US" sz="2200" i="1" dirty="0"/>
              <a:t>到变量里</a:t>
            </a:r>
            <a:endParaRPr sz="2200" dirty="0"/>
          </a:p>
          <a:p>
            <a:pPr marL="0" lvl="0" indent="0" algn="l" rtl="0">
              <a:lnSpc>
                <a:spcPct val="93000"/>
              </a:lnSpc>
              <a:spcBef>
                <a:spcPts val="0"/>
              </a:spcBef>
              <a:spcAft>
                <a:spcPts val="0"/>
              </a:spcAft>
              <a:buClr>
                <a:schemeClr val="dk1"/>
              </a:buClr>
              <a:buSzPts val="1100"/>
              <a:buFont typeface="Arial"/>
              <a:buNone/>
            </a:pPr>
            <a:endParaRPr sz="2200" dirty="0"/>
          </a:p>
        </p:txBody>
      </p:sp>
      <p:pic>
        <p:nvPicPr>
          <p:cNvPr id="324" name="Google Shape;324;p47"/>
          <p:cNvPicPr preferRelativeResize="0"/>
          <p:nvPr/>
        </p:nvPicPr>
        <p:blipFill>
          <a:blip r:embed="rId3">
            <a:alphaModFix/>
          </a:blip>
          <a:stretch>
            <a:fillRect/>
          </a:stretch>
        </p:blipFill>
        <p:spPr>
          <a:xfrm>
            <a:off x="5787938" y="2053775"/>
            <a:ext cx="2898850" cy="2898850"/>
          </a:xfrm>
          <a:prstGeom prst="rect">
            <a:avLst/>
          </a:prstGeom>
          <a:noFill/>
          <a:ln>
            <a:noFill/>
          </a:ln>
        </p:spPr>
      </p:pic>
      <p:sp>
        <p:nvSpPr>
          <p:cNvPr id="325" name="Google Shape;325;p47"/>
          <p:cNvSpPr txBox="1"/>
          <p:nvPr/>
        </p:nvSpPr>
        <p:spPr>
          <a:xfrm rot="457592">
            <a:off x="6108774" y="3725205"/>
            <a:ext cx="1317858" cy="472519"/>
          </a:xfrm>
          <a:prstGeom prst="rect">
            <a:avLst/>
          </a:prstGeom>
          <a:solidFill>
            <a:schemeClr val="lt1"/>
          </a:solid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15C2D2"/>
                </a:solidFill>
                <a:highlight>
                  <a:srgbClr val="FFFFFF"/>
                </a:highlight>
                <a:latin typeface="Helvetica Neue"/>
                <a:ea typeface="Helvetica Neue"/>
                <a:cs typeface="Helvetica Neue"/>
                <a:sym typeface="Helvetica Neue"/>
              </a:rPr>
              <a:t>myBox</a:t>
            </a:r>
            <a:endParaRPr sz="2400">
              <a:solidFill>
                <a:srgbClr val="15C2D2"/>
              </a:solidFill>
              <a:highlight>
                <a:srgbClr val="FFFFFF"/>
              </a:highlight>
              <a:latin typeface="Helvetica Neue"/>
              <a:ea typeface="Helvetica Neue"/>
              <a:cs typeface="Helvetica Neue"/>
              <a:sym typeface="Helvetica Neue"/>
            </a:endParaRPr>
          </a:p>
        </p:txBody>
      </p:sp>
      <p:sp>
        <p:nvSpPr>
          <p:cNvPr id="326" name="Google Shape;326;p47"/>
          <p:cNvSpPr txBox="1"/>
          <p:nvPr/>
        </p:nvSpPr>
        <p:spPr>
          <a:xfrm>
            <a:off x="3271500" y="356625"/>
            <a:ext cx="3000000" cy="7482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3000"/>
              </a:lnSpc>
              <a:spcBef>
                <a:spcPts val="0"/>
              </a:spcBef>
              <a:spcAft>
                <a:spcPts val="0"/>
              </a:spcAft>
              <a:buNone/>
            </a:pPr>
            <a:r>
              <a:rPr lang="en" sz="2400">
                <a:solidFill>
                  <a:schemeClr val="dk1"/>
                </a:solidFill>
                <a:latin typeface="Consolas"/>
                <a:ea typeface="Consolas"/>
                <a:cs typeface="Consolas"/>
                <a:sym typeface="Consolas"/>
              </a:rPr>
              <a:t>myBox = </a:t>
            </a:r>
            <a:r>
              <a:rPr lang="en" sz="2400">
                <a:solidFill>
                  <a:srgbClr val="15C2D2"/>
                </a:solidFill>
                <a:latin typeface="Consolas"/>
                <a:ea typeface="Consolas"/>
                <a:cs typeface="Consolas"/>
                <a:sym typeface="Consolas"/>
              </a:rPr>
              <a:t>5</a:t>
            </a:r>
            <a:r>
              <a:rPr lang="en" sz="2400">
                <a:solidFill>
                  <a:schemeClr val="dk1"/>
                </a:solidFill>
                <a:latin typeface="Consolas"/>
                <a:ea typeface="Consolas"/>
                <a:cs typeface="Consolas"/>
                <a:sym typeface="Consolas"/>
              </a:rPr>
              <a:t>;</a:t>
            </a:r>
            <a:endParaRPr sz="2400"/>
          </a:p>
        </p:txBody>
      </p:sp>
      <p:pic>
        <p:nvPicPr>
          <p:cNvPr id="327" name="Google Shape;327;p47"/>
          <p:cNvPicPr preferRelativeResize="0"/>
          <p:nvPr/>
        </p:nvPicPr>
        <p:blipFill>
          <a:blip r:embed="rId4">
            <a:alphaModFix/>
          </a:blip>
          <a:stretch>
            <a:fillRect/>
          </a:stretch>
        </p:blipFill>
        <p:spPr>
          <a:xfrm rot="-5400000">
            <a:off x="7557237" y="1572737"/>
            <a:ext cx="1180075" cy="978150"/>
          </a:xfrm>
          <a:prstGeom prst="rect">
            <a:avLst/>
          </a:prstGeom>
          <a:noFill/>
          <a:ln>
            <a:noFill/>
          </a:ln>
        </p:spPr>
      </p:pic>
      <p:pic>
        <p:nvPicPr>
          <p:cNvPr id="328" name="Google Shape;328;p47"/>
          <p:cNvPicPr preferRelativeResize="0"/>
          <p:nvPr/>
        </p:nvPicPr>
        <p:blipFill>
          <a:blip r:embed="rId4">
            <a:alphaModFix/>
          </a:blip>
          <a:stretch>
            <a:fillRect/>
          </a:stretch>
        </p:blipFill>
        <p:spPr>
          <a:xfrm rot="4626935">
            <a:off x="6493638" y="1675699"/>
            <a:ext cx="935325" cy="935325"/>
          </a:xfrm>
          <a:prstGeom prst="rect">
            <a:avLst/>
          </a:prstGeom>
          <a:noFill/>
          <a:ln>
            <a:noFill/>
          </a:ln>
        </p:spPr>
      </p:pic>
      <p:sp>
        <p:nvSpPr>
          <p:cNvPr id="329" name="Google Shape;329;p47"/>
          <p:cNvSpPr txBox="1"/>
          <p:nvPr/>
        </p:nvSpPr>
        <p:spPr>
          <a:xfrm>
            <a:off x="6603200" y="813100"/>
            <a:ext cx="534900" cy="7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Helvetica Neue"/>
                <a:ea typeface="Helvetica Neue"/>
                <a:cs typeface="Helvetica Neue"/>
                <a:sym typeface="Helvetica Neue"/>
              </a:rPr>
              <a:t>5</a:t>
            </a:r>
            <a:endParaRPr sz="3600">
              <a:latin typeface="Helvetica Neue"/>
              <a:ea typeface="Helvetica Neue"/>
              <a:cs typeface="Helvetica Neue"/>
              <a:sym typeface="Helvetica Neue"/>
            </a:endParaRPr>
          </a:p>
        </p:txBody>
      </p:sp>
      <p:pic>
        <p:nvPicPr>
          <p:cNvPr id="330" name="Google Shape;330;p47"/>
          <p:cNvPicPr preferRelativeResize="0"/>
          <p:nvPr/>
        </p:nvPicPr>
        <p:blipFill>
          <a:blip r:embed="rId5">
            <a:alphaModFix/>
          </a:blip>
          <a:stretch>
            <a:fillRect/>
          </a:stretch>
        </p:blipFill>
        <p:spPr>
          <a:xfrm>
            <a:off x="7574152" y="262012"/>
            <a:ext cx="1146225" cy="1146225"/>
          </a:xfrm>
          <a:prstGeom prst="rect">
            <a:avLst/>
          </a:prstGeom>
          <a:noFill/>
          <a:ln>
            <a:noFill/>
          </a:ln>
        </p:spPr>
      </p:pic>
    </p:spTree>
    <p:extLst>
      <p:ext uri="{BB962C8B-B14F-4D97-AF65-F5344CB8AC3E}">
        <p14:creationId xmlns:p14="http://schemas.microsoft.com/office/powerpoint/2010/main" val="727730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6"/>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define a </a:t>
            </a:r>
            <a:r>
              <a:rPr lang="en" b="1" u="sng">
                <a:solidFill>
                  <a:srgbClr val="FFAA7B"/>
                </a:solidFill>
              </a:rPr>
              <a:t>programming language</a:t>
            </a:r>
            <a:r>
              <a:rPr lang="en" u="sng"/>
              <a:t> </a:t>
            </a:r>
            <a:r>
              <a:rPr lang="en"/>
              <a:t>and identify ways that </a:t>
            </a:r>
            <a:r>
              <a:rPr lang="en" b="1" u="sng">
                <a:solidFill>
                  <a:srgbClr val="FFAA7B"/>
                </a:solidFill>
              </a:rPr>
              <a:t>JavaScript</a:t>
            </a:r>
            <a:r>
              <a:rPr lang="en"/>
              <a:t> can be used in a website.</a:t>
            </a:r>
            <a:endParaRPr/>
          </a:p>
        </p:txBody>
      </p:sp>
      <p:sp>
        <p:nvSpPr>
          <p:cNvPr id="269" name="Google Shape;269;p36"/>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Vocabulary: </a:t>
            </a:r>
            <a:r>
              <a:rPr lang="en" b="1">
                <a:solidFill>
                  <a:srgbClr val="FFAA7B"/>
                </a:solidFill>
              </a:rPr>
              <a:t>programming language</a:t>
            </a:r>
            <a:r>
              <a:rPr lang="en" b="1">
                <a:solidFill>
                  <a:schemeClr val="lt1"/>
                </a:solidFill>
              </a:rPr>
              <a:t>, </a:t>
            </a:r>
            <a:r>
              <a:rPr lang="en" b="1">
                <a:solidFill>
                  <a:srgbClr val="FFAA7B"/>
                </a:solidFill>
              </a:rPr>
              <a:t>JavaScript</a:t>
            </a:r>
            <a:endParaRPr b="1"/>
          </a:p>
        </p:txBody>
      </p:sp>
      <p:pic>
        <p:nvPicPr>
          <p:cNvPr id="270" name="Google Shape;270;p36"/>
          <p:cNvPicPr preferRelativeResize="0"/>
          <p:nvPr/>
        </p:nvPicPr>
        <p:blipFill>
          <a:blip r:embed="rId3">
            <a:alphaModFix/>
          </a:blip>
          <a:stretch>
            <a:fillRect/>
          </a:stretch>
        </p:blipFill>
        <p:spPr>
          <a:xfrm>
            <a:off x="8330938" y="128023"/>
            <a:ext cx="528825" cy="52880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Variables</a:t>
            </a:r>
            <a:endParaRPr/>
          </a:p>
        </p:txBody>
      </p:sp>
      <p:sp>
        <p:nvSpPr>
          <p:cNvPr id="336" name="Google Shape;336;p48"/>
          <p:cNvSpPr txBox="1">
            <a:spLocks noGrp="1"/>
          </p:cNvSpPr>
          <p:nvPr>
            <p:ph type="body" idx="1"/>
          </p:nvPr>
        </p:nvSpPr>
        <p:spPr>
          <a:xfrm>
            <a:off x="539500" y="1257300"/>
            <a:ext cx="6153300" cy="3374400"/>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zh-CN" altLang="en-US" sz="2200" dirty="0"/>
              <a:t>因为你不能储存东西</a:t>
            </a:r>
          </a:p>
          <a:p>
            <a:pPr marL="0" lvl="0" indent="0">
              <a:buClr>
                <a:schemeClr val="dk1"/>
              </a:buClr>
              <a:buSzPts val="1100"/>
              <a:buNone/>
            </a:pPr>
            <a:r>
              <a:rPr lang="zh-CN" altLang="en-US" sz="2200" dirty="0"/>
              <a:t>在一个尚不存在的盒子中</a:t>
            </a:r>
          </a:p>
          <a:p>
            <a:pPr marL="0" lvl="0" indent="0">
              <a:buClr>
                <a:schemeClr val="dk1"/>
              </a:buClr>
              <a:buSzPts val="1100"/>
              <a:buNone/>
            </a:pPr>
            <a:r>
              <a:rPr lang="zh-CN" altLang="en-US" sz="2200" dirty="0"/>
              <a:t>您必须先声明一个变量，然后才能使用它。</a:t>
            </a:r>
          </a:p>
          <a:p>
            <a:pPr marL="0" lvl="0" indent="0">
              <a:buClr>
                <a:schemeClr val="dk1"/>
              </a:buClr>
              <a:buSzPts val="1100"/>
              <a:buNone/>
            </a:pPr>
            <a:endParaRPr lang="zh-CN" altLang="en-US" sz="2200" dirty="0"/>
          </a:p>
          <a:p>
            <a:pPr marL="0" lvl="0" indent="0">
              <a:buClr>
                <a:schemeClr val="dk1"/>
              </a:buClr>
              <a:buSzPts val="1100"/>
              <a:buNone/>
            </a:pPr>
            <a:r>
              <a:rPr lang="zh-CN" altLang="en-US" sz="2200" dirty="0"/>
              <a:t>我们使用关键字</a:t>
            </a:r>
            <a:r>
              <a:rPr lang="en-US" sz="2200" dirty="0"/>
              <a:t>let</a:t>
            </a:r>
            <a:r>
              <a:rPr lang="zh-CN" altLang="en-US" sz="2200" dirty="0"/>
              <a:t>声明新的变量</a:t>
            </a:r>
            <a:endParaRPr sz="2200" dirty="0">
              <a:latin typeface="Helvetica Neue"/>
              <a:ea typeface="Helvetica Neue"/>
              <a:cs typeface="Helvetica Neue"/>
              <a:sym typeface="Helvetica Neue"/>
            </a:endParaRPr>
          </a:p>
        </p:txBody>
      </p:sp>
      <p:pic>
        <p:nvPicPr>
          <p:cNvPr id="337" name="Google Shape;337;p48"/>
          <p:cNvPicPr preferRelativeResize="0"/>
          <p:nvPr/>
        </p:nvPicPr>
        <p:blipFill>
          <a:blip r:embed="rId3">
            <a:alphaModFix/>
          </a:blip>
          <a:stretch>
            <a:fillRect/>
          </a:stretch>
        </p:blipFill>
        <p:spPr>
          <a:xfrm>
            <a:off x="6818975" y="1178575"/>
            <a:ext cx="1264800" cy="1264800"/>
          </a:xfrm>
          <a:prstGeom prst="rect">
            <a:avLst/>
          </a:prstGeom>
          <a:noFill/>
          <a:ln>
            <a:noFill/>
          </a:ln>
        </p:spPr>
      </p:pic>
      <p:sp>
        <p:nvSpPr>
          <p:cNvPr id="338" name="Google Shape;338;p48"/>
          <p:cNvSpPr txBox="1"/>
          <p:nvPr/>
        </p:nvSpPr>
        <p:spPr>
          <a:xfrm>
            <a:off x="6818975" y="3796850"/>
            <a:ext cx="1264800" cy="7986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Helvetica Neue"/>
                <a:ea typeface="Helvetica Neue"/>
                <a:cs typeface="Helvetica Neue"/>
                <a:sym typeface="Helvetica Neue"/>
              </a:rPr>
              <a:t>??? </a:t>
            </a:r>
            <a:endParaRPr sz="3600">
              <a:latin typeface="Helvetica Neue"/>
              <a:ea typeface="Helvetica Neue"/>
              <a:cs typeface="Helvetica Neue"/>
              <a:sym typeface="Helvetica Neue"/>
            </a:endParaRPr>
          </a:p>
        </p:txBody>
      </p:sp>
      <p:pic>
        <p:nvPicPr>
          <p:cNvPr id="339" name="Google Shape;339;p48"/>
          <p:cNvPicPr preferRelativeResize="0"/>
          <p:nvPr/>
        </p:nvPicPr>
        <p:blipFill>
          <a:blip r:embed="rId4">
            <a:alphaModFix/>
          </a:blip>
          <a:stretch>
            <a:fillRect/>
          </a:stretch>
        </p:blipFill>
        <p:spPr>
          <a:xfrm rot="5400000">
            <a:off x="6861337" y="2544337"/>
            <a:ext cx="1180075" cy="978150"/>
          </a:xfrm>
          <a:prstGeom prst="rect">
            <a:avLst/>
          </a:prstGeom>
          <a:noFill/>
          <a:ln>
            <a:noFill/>
          </a:ln>
        </p:spPr>
      </p:pic>
    </p:spTree>
    <p:extLst>
      <p:ext uri="{BB962C8B-B14F-4D97-AF65-F5344CB8AC3E}">
        <p14:creationId xmlns:p14="http://schemas.microsoft.com/office/powerpoint/2010/main" val="505853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CN" altLang="en" dirty="0"/>
              <a:t>存</a:t>
            </a:r>
            <a:r>
              <a:rPr lang="zh-CN" altLang="en-US" dirty="0"/>
              <a:t>一个值</a:t>
            </a:r>
            <a:r>
              <a:rPr lang="en" dirty="0"/>
              <a:t>									</a:t>
            </a:r>
            <a:endParaRPr dirty="0"/>
          </a:p>
        </p:txBody>
      </p:sp>
      <p:sp>
        <p:nvSpPr>
          <p:cNvPr id="345" name="Google Shape;345;p49"/>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400">
                <a:solidFill>
                  <a:schemeClr val="dk1"/>
                </a:solidFill>
                <a:latin typeface="Helvetica Neue"/>
                <a:ea typeface="Helvetica Neue"/>
                <a:cs typeface="Helvetica Neue"/>
                <a:sym typeface="Helvetica Neue"/>
              </a:rPr>
              <a:t>Once we declare a variable, we can store any </a:t>
            </a:r>
            <a:r>
              <a:rPr lang="en" sz="2400" b="1" u="sng">
                <a:solidFill>
                  <a:srgbClr val="FFAA7B"/>
                </a:solidFill>
              </a:rPr>
              <a:t>value</a:t>
            </a:r>
            <a:r>
              <a:rPr lang="en" sz="2400">
                <a:solidFill>
                  <a:schemeClr val="dk1"/>
                </a:solidFill>
                <a:latin typeface="Helvetica Neue"/>
                <a:ea typeface="Helvetica Neue"/>
                <a:cs typeface="Helvetica Neue"/>
                <a:sym typeface="Helvetica Neue"/>
              </a:rPr>
              <a:t> we want into it.</a:t>
            </a:r>
            <a:endParaRPr sz="2400">
              <a:solidFill>
                <a:schemeClr val="dk1"/>
              </a:solidFill>
              <a:latin typeface="Helvetica Neue"/>
              <a:ea typeface="Helvetica Neue"/>
              <a:cs typeface="Helvetica Neue"/>
              <a:sym typeface="Helvetica Neue"/>
            </a:endParaRPr>
          </a:p>
          <a:p>
            <a:pPr marL="0" lvl="0" indent="0" algn="ctr" rtl="0">
              <a:lnSpc>
                <a:spcPct val="93000"/>
              </a:lnSpc>
              <a:spcBef>
                <a:spcPts val="0"/>
              </a:spcBef>
              <a:spcAft>
                <a:spcPts val="0"/>
              </a:spcAft>
              <a:buNone/>
            </a:pPr>
            <a:endParaRPr sz="2800">
              <a:solidFill>
                <a:schemeClr val="dk1"/>
              </a:solidFill>
              <a:latin typeface="Helvetica Neue"/>
              <a:ea typeface="Helvetica Neue"/>
              <a:cs typeface="Helvetica Neue"/>
              <a:sym typeface="Helvetica Neue"/>
            </a:endParaRPr>
          </a:p>
        </p:txBody>
      </p:sp>
      <p:sp>
        <p:nvSpPr>
          <p:cNvPr id="346" name="Google Shape;346;p49"/>
          <p:cNvSpPr txBox="1"/>
          <p:nvPr/>
        </p:nvSpPr>
        <p:spPr>
          <a:xfrm>
            <a:off x="532950" y="2229300"/>
            <a:ext cx="3573900" cy="857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400" dirty="0">
                <a:solidFill>
                  <a:srgbClr val="0000FF"/>
                </a:solidFill>
                <a:latin typeface="Consolas"/>
                <a:ea typeface="Consolas"/>
                <a:cs typeface="Consolas"/>
                <a:sym typeface="Consolas"/>
              </a:rPr>
              <a:t>let </a:t>
            </a:r>
            <a:r>
              <a:rPr lang="en" sz="2400" dirty="0" err="1">
                <a:solidFill>
                  <a:schemeClr val="dk1"/>
                </a:solidFill>
                <a:latin typeface="Consolas"/>
                <a:ea typeface="Consolas"/>
                <a:cs typeface="Consolas"/>
                <a:sym typeface="Consolas"/>
              </a:rPr>
              <a:t>myVariable</a:t>
            </a:r>
            <a:r>
              <a:rPr lang="en" sz="2400" dirty="0">
                <a:solidFill>
                  <a:schemeClr val="dk1"/>
                </a:solidFill>
                <a:latin typeface="Consolas"/>
                <a:ea typeface="Consolas"/>
                <a:cs typeface="Consolas"/>
                <a:sym typeface="Consolas"/>
              </a:rPr>
              <a:t>;</a:t>
            </a:r>
            <a:endParaRPr sz="2400" u="sng" dirty="0">
              <a:solidFill>
                <a:schemeClr val="dk1"/>
              </a:solidFill>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r>
              <a:rPr lang="en" sz="2400" dirty="0" err="1">
                <a:solidFill>
                  <a:schemeClr val="dk1"/>
                </a:solidFill>
                <a:latin typeface="Consolas"/>
                <a:ea typeface="Consolas"/>
                <a:cs typeface="Consolas"/>
                <a:sym typeface="Consolas"/>
              </a:rPr>
              <a:t>myVariable</a:t>
            </a:r>
            <a:r>
              <a:rPr lang="en" sz="2400" dirty="0">
                <a:solidFill>
                  <a:schemeClr val="dk1"/>
                </a:solidFill>
                <a:latin typeface="Consolas"/>
                <a:ea typeface="Consolas"/>
                <a:cs typeface="Consolas"/>
                <a:sym typeface="Consolas"/>
              </a:rPr>
              <a:t> =</a:t>
            </a:r>
            <a:r>
              <a:rPr lang="en" sz="2400" dirty="0">
                <a:solidFill>
                  <a:schemeClr val="accent3"/>
                </a:solidFill>
                <a:latin typeface="Consolas"/>
                <a:ea typeface="Consolas"/>
                <a:cs typeface="Consolas"/>
                <a:sym typeface="Consolas"/>
              </a:rPr>
              <a:t> </a:t>
            </a:r>
            <a:r>
              <a:rPr lang="en" sz="2400" dirty="0">
                <a:solidFill>
                  <a:srgbClr val="6AA84F"/>
                </a:solidFill>
                <a:latin typeface="Consolas"/>
                <a:ea typeface="Consolas"/>
                <a:cs typeface="Consolas"/>
                <a:sym typeface="Consolas"/>
              </a:rPr>
              <a:t>5</a:t>
            </a:r>
            <a:r>
              <a:rPr lang="en" sz="2400" dirty="0">
                <a:solidFill>
                  <a:schemeClr val="dk1"/>
                </a:solidFill>
                <a:latin typeface="Consolas"/>
                <a:ea typeface="Consolas"/>
                <a:cs typeface="Consolas"/>
                <a:sym typeface="Consolas"/>
              </a:rPr>
              <a:t>;</a:t>
            </a:r>
            <a:endParaRPr sz="2800" dirty="0">
              <a:solidFill>
                <a:schemeClr val="dk1"/>
              </a:solidFill>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endParaRPr sz="2800" dirty="0">
              <a:solidFill>
                <a:schemeClr val="dk1"/>
              </a:solidFill>
              <a:latin typeface="Helvetica Neue"/>
              <a:ea typeface="Helvetica Neue"/>
              <a:cs typeface="Helvetica Neue"/>
              <a:sym typeface="Helvetica Neue"/>
            </a:endParaRPr>
          </a:p>
        </p:txBody>
      </p:sp>
      <p:sp>
        <p:nvSpPr>
          <p:cNvPr id="347" name="Google Shape;347;p49"/>
          <p:cNvSpPr/>
          <p:nvPr/>
        </p:nvSpPr>
        <p:spPr>
          <a:xfrm>
            <a:off x="1065750" y="3513300"/>
            <a:ext cx="2508300" cy="949500"/>
          </a:xfrm>
          <a:prstGeom prst="roundRect">
            <a:avLst>
              <a:gd name="adj" fmla="val 16667"/>
            </a:avLst>
          </a:prstGeom>
          <a:solidFill>
            <a:srgbClr val="FFFFFF"/>
          </a:solidFill>
          <a:ln w="2857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solidFill>
                  <a:schemeClr val="dk1"/>
                </a:solidFill>
                <a:latin typeface="Helvetica Neue"/>
                <a:ea typeface="Helvetica Neue"/>
                <a:cs typeface="Helvetica Neue"/>
                <a:sym typeface="Helvetica Neue"/>
              </a:rPr>
              <a:t>Assign</a:t>
            </a:r>
            <a:r>
              <a:rPr lang="en" sz="2000">
                <a:solidFill>
                  <a:srgbClr val="EF5330"/>
                </a:solidFill>
                <a:latin typeface="Helvetica Neue"/>
                <a:ea typeface="Helvetica Neue"/>
                <a:cs typeface="Helvetica Neue"/>
                <a:sym typeface="Helvetica Neue"/>
              </a:rPr>
              <a:t> </a:t>
            </a:r>
            <a:r>
              <a:rPr lang="en" sz="2000">
                <a:solidFill>
                  <a:schemeClr val="dk1"/>
                </a:solidFill>
                <a:latin typeface="Helvetica Neue"/>
                <a:ea typeface="Helvetica Neue"/>
                <a:cs typeface="Helvetica Neue"/>
                <a:sym typeface="Helvetica Neue"/>
              </a:rPr>
              <a:t>the</a:t>
            </a:r>
            <a:r>
              <a:rPr lang="en" sz="2000">
                <a:solidFill>
                  <a:srgbClr val="EF5330"/>
                </a:solidFill>
                <a:latin typeface="Helvetica Neue"/>
                <a:ea typeface="Helvetica Neue"/>
                <a:cs typeface="Helvetica Neue"/>
                <a:sym typeface="Helvetica Neue"/>
              </a:rPr>
              <a:t> </a:t>
            </a:r>
            <a:r>
              <a:rPr lang="en" sz="2000" b="1">
                <a:solidFill>
                  <a:srgbClr val="FFAA7B"/>
                </a:solidFill>
                <a:latin typeface="Helvetica Neue"/>
                <a:ea typeface="Helvetica Neue"/>
                <a:cs typeface="Helvetica Neue"/>
                <a:sym typeface="Helvetica Neue"/>
              </a:rPr>
              <a:t>value</a:t>
            </a:r>
            <a:r>
              <a:rPr lang="en" sz="2000">
                <a:solidFill>
                  <a:schemeClr val="dk1"/>
                </a:solidFill>
                <a:latin typeface="Helvetica Neue"/>
                <a:ea typeface="Helvetica Neue"/>
                <a:cs typeface="Helvetica Neue"/>
                <a:sym typeface="Helvetica Neue"/>
              </a:rPr>
              <a:t> 5 to the variable </a:t>
            </a:r>
            <a:r>
              <a:rPr lang="en" sz="2000">
                <a:solidFill>
                  <a:schemeClr val="dk1"/>
                </a:solidFill>
                <a:highlight>
                  <a:schemeClr val="lt2"/>
                </a:highlight>
                <a:latin typeface="Consolas"/>
                <a:ea typeface="Consolas"/>
                <a:cs typeface="Consolas"/>
                <a:sym typeface="Consolas"/>
              </a:rPr>
              <a:t>variableName</a:t>
            </a:r>
            <a:endParaRPr sz="2000">
              <a:latin typeface="Consolas"/>
              <a:ea typeface="Consolas"/>
              <a:cs typeface="Consolas"/>
              <a:sym typeface="Consolas"/>
            </a:endParaRPr>
          </a:p>
        </p:txBody>
      </p:sp>
      <p:pic>
        <p:nvPicPr>
          <p:cNvPr id="348" name="Google Shape;348;p49"/>
          <p:cNvPicPr preferRelativeResize="0"/>
          <p:nvPr/>
        </p:nvPicPr>
        <p:blipFill>
          <a:blip r:embed="rId3">
            <a:alphaModFix/>
          </a:blip>
          <a:stretch>
            <a:fillRect/>
          </a:stretch>
        </p:blipFill>
        <p:spPr>
          <a:xfrm>
            <a:off x="8330938" y="128023"/>
            <a:ext cx="528825" cy="528803"/>
          </a:xfrm>
          <a:prstGeom prst="rect">
            <a:avLst/>
          </a:prstGeom>
          <a:noFill/>
          <a:ln>
            <a:noFill/>
          </a:ln>
        </p:spPr>
      </p:pic>
      <p:cxnSp>
        <p:nvCxnSpPr>
          <p:cNvPr id="349" name="Google Shape;349;p49"/>
          <p:cNvCxnSpPr>
            <a:stCxn id="346" idx="2"/>
            <a:endCxn id="347" idx="0"/>
          </p:cNvCxnSpPr>
          <p:nvPr/>
        </p:nvCxnSpPr>
        <p:spPr>
          <a:xfrm>
            <a:off x="2319900" y="3086700"/>
            <a:ext cx="0" cy="426600"/>
          </a:xfrm>
          <a:prstGeom prst="straightConnector1">
            <a:avLst/>
          </a:prstGeom>
          <a:noFill/>
          <a:ln w="28575" cap="flat" cmpd="sng">
            <a:solidFill>
              <a:srgbClr val="0080FF"/>
            </a:solidFill>
            <a:prstDash val="solid"/>
            <a:round/>
            <a:headEnd type="none" w="med" len="med"/>
            <a:tailEnd type="none" w="med" len="med"/>
          </a:ln>
        </p:spPr>
      </p:cxnSp>
      <p:grpSp>
        <p:nvGrpSpPr>
          <p:cNvPr id="350" name="Google Shape;350;p49"/>
          <p:cNvGrpSpPr/>
          <p:nvPr/>
        </p:nvGrpSpPr>
        <p:grpSpPr>
          <a:xfrm>
            <a:off x="4571994" y="2229300"/>
            <a:ext cx="3920931" cy="2051100"/>
            <a:chOff x="4571994" y="2229300"/>
            <a:chExt cx="3920931" cy="2051100"/>
          </a:xfrm>
        </p:grpSpPr>
        <p:pic>
          <p:nvPicPr>
            <p:cNvPr id="351" name="Google Shape;351;p49" descr="VariableContainer.png"/>
            <p:cNvPicPr preferRelativeResize="0"/>
            <p:nvPr/>
          </p:nvPicPr>
          <p:blipFill>
            <a:blip r:embed="rId4">
              <a:alphaModFix/>
            </a:blip>
            <a:stretch>
              <a:fillRect/>
            </a:stretch>
          </p:blipFill>
          <p:spPr>
            <a:xfrm>
              <a:off x="4571994" y="2229300"/>
              <a:ext cx="3920931" cy="2051100"/>
            </a:xfrm>
            <a:prstGeom prst="rect">
              <a:avLst/>
            </a:prstGeom>
            <a:noFill/>
            <a:ln>
              <a:noFill/>
            </a:ln>
          </p:spPr>
        </p:pic>
        <p:sp>
          <p:nvSpPr>
            <p:cNvPr id="352" name="Google Shape;352;p49"/>
            <p:cNvSpPr txBox="1"/>
            <p:nvPr/>
          </p:nvSpPr>
          <p:spPr>
            <a:xfrm>
              <a:off x="4627950" y="2269000"/>
              <a:ext cx="1826100" cy="613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73807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Declaring a Variable								</a:t>
            </a:r>
            <a:endParaRPr/>
          </a:p>
        </p:txBody>
      </p:sp>
      <p:sp>
        <p:nvSpPr>
          <p:cNvPr id="358" name="Google Shape;358;p50"/>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800">
                <a:solidFill>
                  <a:schemeClr val="dk1"/>
                </a:solidFill>
                <a:latin typeface="Helvetica Neue"/>
                <a:ea typeface="Helvetica Neue"/>
                <a:cs typeface="Helvetica Neue"/>
                <a:sym typeface="Helvetica Neue"/>
              </a:rPr>
              <a:t>To create a new variable we must </a:t>
            </a:r>
            <a:r>
              <a:rPr lang="en" sz="2800" b="1" u="sng">
                <a:solidFill>
                  <a:srgbClr val="FFAA7B"/>
                </a:solidFill>
              </a:rPr>
              <a:t>declare</a:t>
            </a:r>
            <a:r>
              <a:rPr lang="en" sz="2800">
                <a:solidFill>
                  <a:schemeClr val="dk1"/>
                </a:solidFill>
                <a:latin typeface="Helvetica Neue"/>
                <a:ea typeface="Helvetica Neue"/>
                <a:cs typeface="Helvetica Neue"/>
                <a:sym typeface="Helvetica Neue"/>
              </a:rPr>
              <a:t> it and give it a </a:t>
            </a:r>
            <a:r>
              <a:rPr lang="en" sz="2800" b="1" u="sng">
                <a:solidFill>
                  <a:schemeClr val="dk1"/>
                </a:solidFill>
              </a:rPr>
              <a:t>name</a:t>
            </a:r>
            <a:r>
              <a:rPr lang="en" sz="2800">
                <a:solidFill>
                  <a:schemeClr val="dk1"/>
                </a:solidFill>
                <a:latin typeface="Helvetica Neue"/>
                <a:ea typeface="Helvetica Neue"/>
                <a:cs typeface="Helvetica Neue"/>
                <a:sym typeface="Helvetica Neue"/>
              </a:rPr>
              <a:t>:</a:t>
            </a:r>
            <a:endParaRPr sz="2800">
              <a:solidFill>
                <a:schemeClr val="dk1"/>
              </a:solidFill>
              <a:latin typeface="Helvetica Neue"/>
              <a:ea typeface="Helvetica Neue"/>
              <a:cs typeface="Helvetica Neue"/>
              <a:sym typeface="Helvetica Neue"/>
            </a:endParaRPr>
          </a:p>
          <a:p>
            <a:pPr marL="0" lvl="0" indent="0" algn="l" rtl="0">
              <a:lnSpc>
                <a:spcPct val="93000"/>
              </a:lnSpc>
              <a:spcBef>
                <a:spcPts val="1000"/>
              </a:spcBef>
              <a:spcAft>
                <a:spcPts val="0"/>
              </a:spcAft>
              <a:buNone/>
            </a:pPr>
            <a:r>
              <a:rPr lang="en" sz="2800">
                <a:solidFill>
                  <a:srgbClr val="0000FF"/>
                </a:solidFill>
                <a:latin typeface="Helvetica Neue"/>
                <a:ea typeface="Helvetica Neue"/>
                <a:cs typeface="Helvetica Neue"/>
                <a:sym typeface="Helvetica Neue"/>
              </a:rPr>
              <a:t>     </a:t>
            </a:r>
            <a:endParaRPr sz="2800">
              <a:solidFill>
                <a:schemeClr val="dk1"/>
              </a:solidFill>
              <a:latin typeface="Helvetica Neue"/>
              <a:ea typeface="Helvetica Neue"/>
              <a:cs typeface="Helvetica Neue"/>
              <a:sym typeface="Helvetica Neue"/>
            </a:endParaRPr>
          </a:p>
          <a:p>
            <a:pPr marL="0" lvl="0" indent="0" algn="ctr" rtl="0">
              <a:lnSpc>
                <a:spcPct val="93000"/>
              </a:lnSpc>
              <a:spcBef>
                <a:spcPts val="0"/>
              </a:spcBef>
              <a:spcAft>
                <a:spcPts val="0"/>
              </a:spcAft>
              <a:buNone/>
            </a:pPr>
            <a:endParaRPr sz="2800">
              <a:solidFill>
                <a:schemeClr val="dk1"/>
              </a:solidFill>
              <a:latin typeface="Helvetica Neue"/>
              <a:ea typeface="Helvetica Neue"/>
              <a:cs typeface="Helvetica Neue"/>
              <a:sym typeface="Helvetica Neue"/>
            </a:endParaRPr>
          </a:p>
        </p:txBody>
      </p:sp>
      <p:sp>
        <p:nvSpPr>
          <p:cNvPr id="359" name="Google Shape;359;p50"/>
          <p:cNvSpPr txBox="1"/>
          <p:nvPr/>
        </p:nvSpPr>
        <p:spPr>
          <a:xfrm>
            <a:off x="2678200" y="2384875"/>
            <a:ext cx="3794100" cy="7053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800" u="sng">
                <a:solidFill>
                  <a:srgbClr val="0000FF"/>
                </a:solidFill>
                <a:latin typeface="Consolas"/>
                <a:ea typeface="Consolas"/>
                <a:cs typeface="Consolas"/>
                <a:sym typeface="Consolas"/>
              </a:rPr>
              <a:t>let</a:t>
            </a:r>
            <a:r>
              <a:rPr lang="en" sz="2800">
                <a:solidFill>
                  <a:schemeClr val="dk1"/>
                </a:solidFill>
                <a:latin typeface="Consolas"/>
                <a:ea typeface="Consolas"/>
                <a:cs typeface="Consolas"/>
                <a:sym typeface="Consolas"/>
              </a:rPr>
              <a:t> </a:t>
            </a:r>
            <a:r>
              <a:rPr lang="en" sz="2800" b="1" u="sng">
                <a:solidFill>
                  <a:schemeClr val="dk1"/>
                </a:solidFill>
                <a:latin typeface="Consolas"/>
                <a:ea typeface="Consolas"/>
                <a:cs typeface="Consolas"/>
                <a:sym typeface="Consolas"/>
              </a:rPr>
              <a:t>variableName</a:t>
            </a:r>
            <a:r>
              <a:rPr lang="en" sz="2800">
                <a:solidFill>
                  <a:schemeClr val="dk1"/>
                </a:solidFill>
                <a:latin typeface="Consolas"/>
                <a:ea typeface="Consolas"/>
                <a:cs typeface="Consolas"/>
                <a:sym typeface="Consolas"/>
              </a:rPr>
              <a:t>;</a:t>
            </a:r>
            <a:endParaRPr sz="2800">
              <a:solidFill>
                <a:schemeClr val="dk1"/>
              </a:solidFill>
              <a:latin typeface="Consolas"/>
              <a:ea typeface="Consolas"/>
              <a:cs typeface="Consolas"/>
              <a:sym typeface="Consolas"/>
            </a:endParaRPr>
          </a:p>
        </p:txBody>
      </p:sp>
      <p:sp>
        <p:nvSpPr>
          <p:cNvPr id="360" name="Google Shape;360;p50"/>
          <p:cNvSpPr/>
          <p:nvPr/>
        </p:nvSpPr>
        <p:spPr>
          <a:xfrm>
            <a:off x="2474675" y="3549550"/>
            <a:ext cx="1217400" cy="5991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Helvetica Neue"/>
                <a:ea typeface="Helvetica Neue"/>
                <a:cs typeface="Helvetica Neue"/>
                <a:sym typeface="Helvetica Neue"/>
              </a:rPr>
              <a:t>Keyword</a:t>
            </a:r>
            <a:endParaRPr sz="1800">
              <a:latin typeface="Helvetica Neue"/>
              <a:ea typeface="Helvetica Neue"/>
              <a:cs typeface="Helvetica Neue"/>
              <a:sym typeface="Helvetica Neue"/>
            </a:endParaRPr>
          </a:p>
        </p:txBody>
      </p:sp>
      <p:sp>
        <p:nvSpPr>
          <p:cNvPr id="361" name="Google Shape;361;p50"/>
          <p:cNvSpPr/>
          <p:nvPr/>
        </p:nvSpPr>
        <p:spPr>
          <a:xfrm>
            <a:off x="4135200" y="3549550"/>
            <a:ext cx="2414400" cy="5991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Helvetica Neue"/>
                <a:ea typeface="Helvetica Neue"/>
                <a:cs typeface="Helvetica Neue"/>
                <a:sym typeface="Helvetica Neue"/>
              </a:rPr>
              <a:t>Name you call the variable</a:t>
            </a:r>
            <a:endParaRPr sz="1800">
              <a:latin typeface="Helvetica Neue"/>
              <a:ea typeface="Helvetica Neue"/>
              <a:cs typeface="Helvetica Neue"/>
              <a:sym typeface="Helvetica Neue"/>
            </a:endParaRPr>
          </a:p>
        </p:txBody>
      </p:sp>
      <p:sp>
        <p:nvSpPr>
          <p:cNvPr id="362" name="Google Shape;362;p50"/>
          <p:cNvSpPr/>
          <p:nvPr/>
        </p:nvSpPr>
        <p:spPr>
          <a:xfrm>
            <a:off x="2731925" y="2482750"/>
            <a:ext cx="702900" cy="4617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Helvetica Neue"/>
              <a:ea typeface="Helvetica Neue"/>
              <a:cs typeface="Helvetica Neue"/>
              <a:sym typeface="Helvetica Neue"/>
            </a:endParaRPr>
          </a:p>
        </p:txBody>
      </p:sp>
      <p:sp>
        <p:nvSpPr>
          <p:cNvPr id="363" name="Google Shape;363;p50"/>
          <p:cNvSpPr/>
          <p:nvPr/>
        </p:nvSpPr>
        <p:spPr>
          <a:xfrm>
            <a:off x="3515025" y="2482750"/>
            <a:ext cx="2553900" cy="4617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Helvetica Neue"/>
              <a:ea typeface="Helvetica Neue"/>
              <a:cs typeface="Helvetica Neue"/>
              <a:sym typeface="Helvetica Neue"/>
            </a:endParaRPr>
          </a:p>
        </p:txBody>
      </p:sp>
      <p:cxnSp>
        <p:nvCxnSpPr>
          <p:cNvPr id="364" name="Google Shape;364;p50"/>
          <p:cNvCxnSpPr>
            <a:stCxn id="362" idx="2"/>
            <a:endCxn id="360" idx="0"/>
          </p:cNvCxnSpPr>
          <p:nvPr/>
        </p:nvCxnSpPr>
        <p:spPr>
          <a:xfrm>
            <a:off x="3083375" y="2944450"/>
            <a:ext cx="0" cy="605100"/>
          </a:xfrm>
          <a:prstGeom prst="straightConnector1">
            <a:avLst/>
          </a:prstGeom>
          <a:noFill/>
          <a:ln w="19050" cap="flat" cmpd="sng">
            <a:solidFill>
              <a:srgbClr val="0080FF"/>
            </a:solidFill>
            <a:prstDash val="solid"/>
            <a:round/>
            <a:headEnd type="none" w="med" len="med"/>
            <a:tailEnd type="none" w="med" len="med"/>
          </a:ln>
        </p:spPr>
      </p:cxnSp>
      <p:cxnSp>
        <p:nvCxnSpPr>
          <p:cNvPr id="365" name="Google Shape;365;p50"/>
          <p:cNvCxnSpPr>
            <a:stCxn id="363" idx="2"/>
          </p:cNvCxnSpPr>
          <p:nvPr/>
        </p:nvCxnSpPr>
        <p:spPr>
          <a:xfrm>
            <a:off x="4791975" y="2944450"/>
            <a:ext cx="4500" cy="667500"/>
          </a:xfrm>
          <a:prstGeom prst="straightConnector1">
            <a:avLst/>
          </a:prstGeom>
          <a:noFill/>
          <a:ln w="19050" cap="flat" cmpd="sng">
            <a:solidFill>
              <a:srgbClr val="0080FF"/>
            </a:solidFill>
            <a:prstDash val="solid"/>
            <a:round/>
            <a:headEnd type="none" w="med" len="med"/>
            <a:tailEnd type="none" w="med" len="med"/>
          </a:ln>
        </p:spPr>
      </p:cxnSp>
      <p:pic>
        <p:nvPicPr>
          <p:cNvPr id="366" name="Google Shape;366;p50"/>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588425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Storing a Value									</a:t>
            </a:r>
            <a:endParaRPr/>
          </a:p>
        </p:txBody>
      </p:sp>
      <p:sp>
        <p:nvSpPr>
          <p:cNvPr id="372" name="Google Shape;372;p51"/>
          <p:cNvSpPr txBox="1">
            <a:spLocks noGrp="1"/>
          </p:cNvSpPr>
          <p:nvPr>
            <p:ph type="body" idx="1"/>
          </p:nvPr>
        </p:nvSpPr>
        <p:spPr>
          <a:xfrm>
            <a:off x="539500" y="1257300"/>
            <a:ext cx="8071500" cy="6273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400">
                <a:solidFill>
                  <a:schemeClr val="dk1"/>
                </a:solidFill>
              </a:rPr>
              <a:t>We can assign </a:t>
            </a:r>
            <a:r>
              <a:rPr lang="en" sz="2400" b="1" u="sng">
                <a:solidFill>
                  <a:schemeClr val="dk1"/>
                </a:solidFill>
              </a:rPr>
              <a:t>new</a:t>
            </a:r>
            <a:r>
              <a:rPr lang="en" sz="2400">
                <a:solidFill>
                  <a:schemeClr val="dk1"/>
                </a:solidFill>
              </a:rPr>
              <a:t> values to our </a:t>
            </a:r>
            <a:r>
              <a:rPr lang="en" sz="2400" b="1">
                <a:solidFill>
                  <a:srgbClr val="FFAA7B"/>
                </a:solidFill>
              </a:rPr>
              <a:t>variable</a:t>
            </a:r>
            <a:r>
              <a:rPr lang="en" sz="2400">
                <a:solidFill>
                  <a:schemeClr val="dk1"/>
                </a:solidFill>
              </a:rPr>
              <a:t> too.</a:t>
            </a:r>
            <a:endParaRPr sz="2400">
              <a:solidFill>
                <a:schemeClr val="dk1"/>
              </a:solidFill>
            </a:endParaRPr>
          </a:p>
          <a:p>
            <a:pPr marL="0" lvl="0" indent="0" algn="l" rtl="0">
              <a:lnSpc>
                <a:spcPct val="93000"/>
              </a:lnSpc>
              <a:spcBef>
                <a:spcPts val="0"/>
              </a:spcBef>
              <a:spcAft>
                <a:spcPts val="0"/>
              </a:spcAft>
              <a:buClr>
                <a:schemeClr val="dk1"/>
              </a:buClr>
              <a:buSzPts val="1100"/>
              <a:buFont typeface="Arial"/>
              <a:buNone/>
            </a:pPr>
            <a:endParaRPr sz="2400">
              <a:solidFill>
                <a:schemeClr val="dk1"/>
              </a:solidFill>
            </a:endParaRPr>
          </a:p>
          <a:p>
            <a:pPr marL="0" lvl="0" indent="0" algn="l" rtl="0">
              <a:lnSpc>
                <a:spcPct val="93000"/>
              </a:lnSpc>
              <a:spcBef>
                <a:spcPts val="0"/>
              </a:spcBef>
              <a:spcAft>
                <a:spcPts val="0"/>
              </a:spcAft>
              <a:buNone/>
            </a:pPr>
            <a:endParaRPr sz="2400">
              <a:solidFill>
                <a:schemeClr val="dk1"/>
              </a:solidFill>
            </a:endParaRPr>
          </a:p>
          <a:p>
            <a:pPr marL="0" lvl="0" indent="0" algn="ctr" rtl="0">
              <a:lnSpc>
                <a:spcPct val="93000"/>
              </a:lnSpc>
              <a:spcBef>
                <a:spcPts val="0"/>
              </a:spcBef>
              <a:spcAft>
                <a:spcPts val="0"/>
              </a:spcAft>
              <a:buNone/>
            </a:pPr>
            <a:endParaRPr sz="2800">
              <a:solidFill>
                <a:schemeClr val="dk1"/>
              </a:solidFill>
              <a:latin typeface="Helvetica Neue"/>
              <a:ea typeface="Helvetica Neue"/>
              <a:cs typeface="Helvetica Neue"/>
              <a:sym typeface="Helvetica Neue"/>
            </a:endParaRPr>
          </a:p>
        </p:txBody>
      </p:sp>
      <p:sp>
        <p:nvSpPr>
          <p:cNvPr id="373" name="Google Shape;373;p51"/>
          <p:cNvSpPr txBox="1"/>
          <p:nvPr/>
        </p:nvSpPr>
        <p:spPr>
          <a:xfrm>
            <a:off x="683500" y="1977900"/>
            <a:ext cx="3106500" cy="10416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a:lnSpc>
                <a:spcPct val="93000"/>
              </a:lnSpc>
              <a:buClr>
                <a:schemeClr val="dk1"/>
              </a:buClr>
              <a:buSzPts val="1100"/>
            </a:pPr>
            <a:r>
              <a:rPr lang="en-US" altLang="zh-CN" sz="2000" dirty="0">
                <a:solidFill>
                  <a:srgbClr val="0000FF"/>
                </a:solidFill>
                <a:latin typeface="Consolas"/>
                <a:ea typeface="Consolas"/>
                <a:cs typeface="Consolas"/>
                <a:sym typeface="Consolas"/>
              </a:rPr>
              <a:t>let </a:t>
            </a:r>
            <a:r>
              <a:rPr lang="en-US" altLang="zh-CN" sz="2000" dirty="0" err="1">
                <a:solidFill>
                  <a:schemeClr val="dk1"/>
                </a:solidFill>
                <a:latin typeface="Consolas"/>
                <a:ea typeface="Consolas"/>
                <a:cs typeface="Consolas"/>
                <a:sym typeface="Consolas"/>
              </a:rPr>
              <a:t>variableName</a:t>
            </a:r>
            <a:r>
              <a:rPr lang="en-US" altLang="zh-CN" sz="2000" dirty="0">
                <a:solidFill>
                  <a:schemeClr val="dk1"/>
                </a:solidFill>
                <a:latin typeface="Consolas"/>
                <a:ea typeface="Consolas"/>
                <a:cs typeface="Consolas"/>
                <a:sym typeface="Consolas"/>
              </a:rPr>
              <a:t>;</a:t>
            </a:r>
            <a:endParaRPr lang="en" sz="2000" u="sng" dirty="0">
              <a:solidFill>
                <a:schemeClr val="dk1"/>
              </a:solidFill>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r>
              <a:rPr lang="en" sz="2000" u="sng" dirty="0" err="1">
                <a:solidFill>
                  <a:schemeClr val="dk1"/>
                </a:solidFill>
                <a:latin typeface="Consolas"/>
                <a:ea typeface="Consolas"/>
                <a:cs typeface="Consolas"/>
                <a:sym typeface="Consolas"/>
              </a:rPr>
              <a:t>variableName</a:t>
            </a:r>
            <a:r>
              <a:rPr lang="en" sz="2000" dirty="0">
                <a:solidFill>
                  <a:schemeClr val="dk1"/>
                </a:solidFill>
                <a:latin typeface="Consolas"/>
                <a:ea typeface="Consolas"/>
                <a:cs typeface="Consolas"/>
                <a:sym typeface="Consolas"/>
              </a:rPr>
              <a:t> =</a:t>
            </a:r>
            <a:r>
              <a:rPr lang="en" sz="2000" u="sng" dirty="0">
                <a:solidFill>
                  <a:schemeClr val="accent3"/>
                </a:solidFill>
                <a:latin typeface="Consolas"/>
                <a:ea typeface="Consolas"/>
                <a:cs typeface="Consolas"/>
                <a:sym typeface="Consolas"/>
              </a:rPr>
              <a:t> </a:t>
            </a:r>
            <a:r>
              <a:rPr lang="en" sz="2000" u="sng" dirty="0">
                <a:solidFill>
                  <a:srgbClr val="6AA84F"/>
                </a:solidFill>
                <a:latin typeface="Consolas"/>
                <a:ea typeface="Consolas"/>
                <a:cs typeface="Consolas"/>
                <a:sym typeface="Consolas"/>
              </a:rPr>
              <a:t>5</a:t>
            </a: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r>
              <a:rPr lang="en" sz="2000" u="sng" dirty="0" err="1">
                <a:solidFill>
                  <a:schemeClr val="dk1"/>
                </a:solidFill>
                <a:latin typeface="Consolas"/>
                <a:ea typeface="Consolas"/>
                <a:cs typeface="Consolas"/>
                <a:sym typeface="Consolas"/>
              </a:rPr>
              <a:t>variableName</a:t>
            </a:r>
            <a:r>
              <a:rPr lang="en" sz="2000" dirty="0">
                <a:solidFill>
                  <a:schemeClr val="dk1"/>
                </a:solidFill>
                <a:latin typeface="Consolas"/>
                <a:ea typeface="Consolas"/>
                <a:cs typeface="Consolas"/>
                <a:sym typeface="Consolas"/>
              </a:rPr>
              <a:t> =</a:t>
            </a:r>
            <a:r>
              <a:rPr lang="en" sz="2000" u="sng" dirty="0">
                <a:solidFill>
                  <a:schemeClr val="accent3"/>
                </a:solidFill>
                <a:latin typeface="Consolas"/>
                <a:ea typeface="Consolas"/>
                <a:cs typeface="Consolas"/>
                <a:sym typeface="Consolas"/>
              </a:rPr>
              <a:t> </a:t>
            </a:r>
            <a:r>
              <a:rPr lang="en" sz="2000" u="sng" dirty="0">
                <a:solidFill>
                  <a:srgbClr val="6AA84F"/>
                </a:solidFill>
                <a:latin typeface="Consolas"/>
                <a:ea typeface="Consolas"/>
                <a:cs typeface="Consolas"/>
                <a:sym typeface="Consolas"/>
              </a:rPr>
              <a:t>10</a:t>
            </a:r>
            <a:r>
              <a:rPr lang="en" sz="2000" dirty="0">
                <a:solidFill>
                  <a:schemeClr val="dk1"/>
                </a:solidFill>
                <a:latin typeface="Consolas"/>
                <a:ea typeface="Consolas"/>
                <a:cs typeface="Consolas"/>
                <a:sym typeface="Consolas"/>
              </a:rPr>
              <a:t>;</a:t>
            </a:r>
            <a:endParaRPr sz="2000" dirty="0">
              <a:solidFill>
                <a:srgbClr val="0000FF"/>
              </a:solidFill>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endParaRPr sz="2000" dirty="0">
              <a:solidFill>
                <a:schemeClr val="dk1"/>
              </a:solidFill>
              <a:latin typeface="Consolas"/>
              <a:ea typeface="Consolas"/>
              <a:cs typeface="Consolas"/>
              <a:sym typeface="Consolas"/>
            </a:endParaRPr>
          </a:p>
        </p:txBody>
      </p:sp>
      <p:sp>
        <p:nvSpPr>
          <p:cNvPr id="374" name="Google Shape;374;p51"/>
          <p:cNvSpPr/>
          <p:nvPr/>
        </p:nvSpPr>
        <p:spPr>
          <a:xfrm>
            <a:off x="539500" y="3228100"/>
            <a:ext cx="3394500" cy="1478400"/>
          </a:xfrm>
          <a:prstGeom prst="roundRect">
            <a:avLst>
              <a:gd name="adj" fmla="val 16667"/>
            </a:avLst>
          </a:prstGeom>
          <a:solidFill>
            <a:srgbClr val="FFFFFF"/>
          </a:solid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chemeClr val="dk1"/>
                </a:solidFill>
                <a:latin typeface="Helvetica Neue"/>
                <a:ea typeface="Helvetica Neue"/>
                <a:cs typeface="Helvetica Neue"/>
                <a:sym typeface="Helvetica Neue"/>
              </a:rPr>
              <a:t>Whichever value is stored in the variable last will be the current value of the variable. </a:t>
            </a:r>
            <a:r>
              <a:rPr lang="en" sz="2000" b="1">
                <a:solidFill>
                  <a:schemeClr val="dk1"/>
                </a:solidFill>
                <a:latin typeface="Helvetica Neue"/>
                <a:ea typeface="Helvetica Neue"/>
                <a:cs typeface="Helvetica Neue"/>
                <a:sym typeface="Helvetica Neue"/>
              </a:rPr>
              <a:t>How many times did we write let?</a:t>
            </a:r>
            <a:endParaRPr sz="2000">
              <a:solidFill>
                <a:schemeClr val="dk1"/>
              </a:solidFill>
              <a:latin typeface="Helvetica Neue"/>
              <a:ea typeface="Helvetica Neue"/>
              <a:cs typeface="Helvetica Neue"/>
              <a:sym typeface="Helvetica Neue"/>
            </a:endParaRPr>
          </a:p>
        </p:txBody>
      </p:sp>
      <p:pic>
        <p:nvPicPr>
          <p:cNvPr id="375" name="Google Shape;375;p51" descr="VariableContainer.png"/>
          <p:cNvPicPr preferRelativeResize="0"/>
          <p:nvPr/>
        </p:nvPicPr>
        <p:blipFill rotWithShape="1">
          <a:blip r:embed="rId3">
            <a:alphaModFix/>
          </a:blip>
          <a:srcRect l="39653"/>
          <a:stretch/>
        </p:blipFill>
        <p:spPr>
          <a:xfrm>
            <a:off x="5502178" y="2181593"/>
            <a:ext cx="2863596" cy="2450107"/>
          </a:xfrm>
          <a:prstGeom prst="rect">
            <a:avLst/>
          </a:prstGeom>
          <a:noFill/>
          <a:ln>
            <a:noFill/>
          </a:ln>
        </p:spPr>
      </p:pic>
      <p:sp>
        <p:nvSpPr>
          <p:cNvPr id="376" name="Google Shape;376;p51"/>
          <p:cNvSpPr txBox="1"/>
          <p:nvPr/>
        </p:nvSpPr>
        <p:spPr>
          <a:xfrm>
            <a:off x="7412074" y="2160500"/>
            <a:ext cx="953700" cy="963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1C4587"/>
                </a:solidFill>
                <a:latin typeface="Helvetica Neue"/>
                <a:ea typeface="Helvetica Neue"/>
                <a:cs typeface="Helvetica Neue"/>
                <a:sym typeface="Helvetica Neue"/>
              </a:rPr>
              <a:t>10</a:t>
            </a:r>
            <a:endParaRPr sz="4800">
              <a:solidFill>
                <a:srgbClr val="1C4587"/>
              </a:solidFill>
              <a:latin typeface="Helvetica Neue"/>
              <a:ea typeface="Helvetica Neue"/>
              <a:cs typeface="Helvetica Neue"/>
              <a:sym typeface="Helvetica Neue"/>
            </a:endParaRPr>
          </a:p>
        </p:txBody>
      </p:sp>
      <p:sp>
        <p:nvSpPr>
          <p:cNvPr id="377" name="Google Shape;377;p51"/>
          <p:cNvSpPr txBox="1"/>
          <p:nvPr/>
        </p:nvSpPr>
        <p:spPr>
          <a:xfrm>
            <a:off x="5303675" y="2302769"/>
            <a:ext cx="653400" cy="604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highlight>
                <a:schemeClr val="lt2"/>
              </a:highlight>
              <a:latin typeface="Helvetica Neue"/>
              <a:ea typeface="Helvetica Neue"/>
              <a:cs typeface="Helvetica Neue"/>
              <a:sym typeface="Helvetica Neue"/>
            </a:endParaRPr>
          </a:p>
        </p:txBody>
      </p:sp>
      <p:pic>
        <p:nvPicPr>
          <p:cNvPr id="378" name="Google Shape;378;p51"/>
          <p:cNvPicPr preferRelativeResize="0"/>
          <p:nvPr/>
        </p:nvPicPr>
        <p:blipFill>
          <a:blip r:embed="rId4">
            <a:alphaModFix/>
          </a:blip>
          <a:stretch>
            <a:fillRect/>
          </a:stretch>
        </p:blipFill>
        <p:spPr>
          <a:xfrm>
            <a:off x="8330938" y="128023"/>
            <a:ext cx="528825" cy="528803"/>
          </a:xfrm>
          <a:prstGeom prst="rect">
            <a:avLst/>
          </a:prstGeom>
          <a:noFill/>
          <a:ln>
            <a:noFill/>
          </a:ln>
        </p:spPr>
      </p:pic>
      <p:cxnSp>
        <p:nvCxnSpPr>
          <p:cNvPr id="379" name="Google Shape;379;p51"/>
          <p:cNvCxnSpPr>
            <a:stCxn id="373" idx="2"/>
            <a:endCxn id="374" idx="0"/>
          </p:cNvCxnSpPr>
          <p:nvPr/>
        </p:nvCxnSpPr>
        <p:spPr>
          <a:xfrm>
            <a:off x="2236750" y="3019500"/>
            <a:ext cx="0" cy="208500"/>
          </a:xfrm>
          <a:prstGeom prst="straightConnector1">
            <a:avLst/>
          </a:prstGeom>
          <a:noFill/>
          <a:ln w="28575" cap="flat" cmpd="sng">
            <a:solidFill>
              <a:srgbClr val="0080FF"/>
            </a:solidFill>
            <a:prstDash val="solid"/>
            <a:round/>
            <a:headEnd type="none" w="med" len="med"/>
            <a:tailEnd type="none" w="med" len="med"/>
          </a:ln>
        </p:spPr>
      </p:cxnSp>
    </p:spTree>
    <p:extLst>
      <p:ext uri="{BB962C8B-B14F-4D97-AF65-F5344CB8AC3E}">
        <p14:creationId xmlns:p14="http://schemas.microsoft.com/office/powerpoint/2010/main" val="1604677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2"/>
          <p:cNvSpPr txBox="1">
            <a:spLocks noGrp="1"/>
          </p:cNvSpPr>
          <p:nvPr>
            <p:ph type="body" idx="1"/>
          </p:nvPr>
        </p:nvSpPr>
        <p:spPr>
          <a:xfrm>
            <a:off x="3271500" y="1538800"/>
            <a:ext cx="5323800" cy="30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Consolas"/>
                <a:ea typeface="Consolas"/>
                <a:cs typeface="Consolas"/>
                <a:sym typeface="Consolas"/>
              </a:rPr>
              <a:t>let highScore = 20;</a:t>
            </a:r>
            <a:endParaRPr sz="3000">
              <a:latin typeface="Consolas"/>
              <a:ea typeface="Consolas"/>
              <a:cs typeface="Consolas"/>
              <a:sym typeface="Consolas"/>
            </a:endParaRPr>
          </a:p>
        </p:txBody>
      </p:sp>
      <p:sp>
        <p:nvSpPr>
          <p:cNvPr id="385" name="Google Shape;385;p5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the name of this variable?</a:t>
            </a:r>
            <a:endParaRPr/>
          </a:p>
          <a:p>
            <a:pPr marL="0" lvl="0" indent="0" algn="l" rtl="0">
              <a:spcBef>
                <a:spcPts val="0"/>
              </a:spcBef>
              <a:spcAft>
                <a:spcPts val="0"/>
              </a:spcAft>
              <a:buNone/>
            </a:pPr>
            <a:endParaRPr/>
          </a:p>
          <a:p>
            <a:pPr marL="0" lvl="0" indent="0" algn="l" rtl="0">
              <a:spcBef>
                <a:spcPts val="0"/>
              </a:spcBef>
              <a:spcAft>
                <a:spcPts val="0"/>
              </a:spcAft>
              <a:buNone/>
            </a:pPr>
            <a:r>
              <a:rPr lang="en"/>
              <a:t>What’s the initial value?</a:t>
            </a:r>
            <a:endParaRPr/>
          </a:p>
        </p:txBody>
      </p:sp>
    </p:spTree>
    <p:extLst>
      <p:ext uri="{BB962C8B-B14F-4D97-AF65-F5344CB8AC3E}">
        <p14:creationId xmlns:p14="http://schemas.microsoft.com/office/powerpoint/2010/main" val="2835058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3"/>
          <p:cNvSpPr txBox="1">
            <a:spLocks noGrp="1"/>
          </p:cNvSpPr>
          <p:nvPr>
            <p:ph type="body" idx="1"/>
          </p:nvPr>
        </p:nvSpPr>
        <p:spPr>
          <a:xfrm>
            <a:off x="2953500" y="1538800"/>
            <a:ext cx="6135300" cy="30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Consolas"/>
                <a:ea typeface="Consolas"/>
                <a:cs typeface="Consolas"/>
                <a:sym typeface="Consolas"/>
              </a:rPr>
              <a:t>let </a:t>
            </a:r>
            <a:r>
              <a:rPr lang="en" sz="3000" dirty="0" err="1">
                <a:latin typeface="Consolas"/>
                <a:ea typeface="Consolas"/>
                <a:cs typeface="Consolas"/>
                <a:sym typeface="Consolas"/>
              </a:rPr>
              <a:t>highScore</a:t>
            </a:r>
            <a:r>
              <a:rPr lang="en" sz="3000" dirty="0">
                <a:latin typeface="Consolas"/>
                <a:ea typeface="Consolas"/>
                <a:cs typeface="Consolas"/>
                <a:sym typeface="Consolas"/>
              </a:rPr>
              <a:t> = 20;</a:t>
            </a:r>
            <a:endParaRPr sz="3000" dirty="0">
              <a:latin typeface="Consolas"/>
              <a:ea typeface="Consolas"/>
              <a:cs typeface="Consolas"/>
              <a:sym typeface="Consolas"/>
            </a:endParaRPr>
          </a:p>
          <a:p>
            <a:pPr marL="0" lvl="0" indent="0" algn="l" rtl="0">
              <a:spcBef>
                <a:spcPts val="0"/>
              </a:spcBef>
              <a:spcAft>
                <a:spcPts val="0"/>
              </a:spcAft>
              <a:buNone/>
            </a:pPr>
            <a:r>
              <a:rPr lang="en" sz="3000" dirty="0">
                <a:latin typeface="Consolas"/>
                <a:ea typeface="Consolas"/>
                <a:cs typeface="Consolas"/>
                <a:sym typeface="Consolas"/>
              </a:rPr>
              <a:t>$(“body”).text(</a:t>
            </a:r>
            <a:r>
              <a:rPr lang="en" sz="3000" dirty="0" err="1">
                <a:latin typeface="Consolas"/>
                <a:ea typeface="Consolas"/>
                <a:cs typeface="Consolas"/>
                <a:sym typeface="Consolas"/>
              </a:rPr>
              <a:t>highScore</a:t>
            </a:r>
            <a:r>
              <a:rPr lang="en" sz="3000" dirty="0">
                <a:latin typeface="Consolas"/>
                <a:ea typeface="Consolas"/>
                <a:cs typeface="Consolas"/>
                <a:sym typeface="Consolas"/>
              </a:rPr>
              <a:t>);</a:t>
            </a:r>
            <a:endParaRPr sz="3000" dirty="0">
              <a:latin typeface="Consolas"/>
              <a:ea typeface="Consolas"/>
              <a:cs typeface="Consolas"/>
              <a:sym typeface="Consolas"/>
            </a:endParaRPr>
          </a:p>
        </p:txBody>
      </p:sp>
      <p:sp>
        <p:nvSpPr>
          <p:cNvPr id="391" name="Google Shape;391;p53"/>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will display on the page? </a:t>
            </a:r>
            <a:endParaRPr/>
          </a:p>
        </p:txBody>
      </p:sp>
    </p:spTree>
    <p:extLst>
      <p:ext uri="{BB962C8B-B14F-4D97-AF65-F5344CB8AC3E}">
        <p14:creationId xmlns:p14="http://schemas.microsoft.com/office/powerpoint/2010/main" val="3637773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4"/>
          <p:cNvSpPr txBox="1">
            <a:spLocks noGrp="1"/>
          </p:cNvSpPr>
          <p:nvPr>
            <p:ph type="body" idx="1"/>
          </p:nvPr>
        </p:nvSpPr>
        <p:spPr>
          <a:xfrm>
            <a:off x="2953500" y="1538800"/>
            <a:ext cx="6135300" cy="30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Consolas"/>
                <a:ea typeface="Consolas"/>
                <a:cs typeface="Consolas"/>
                <a:sym typeface="Consolas"/>
              </a:rPr>
              <a:t>let </a:t>
            </a:r>
            <a:r>
              <a:rPr lang="en" sz="3000" dirty="0" err="1">
                <a:latin typeface="Consolas"/>
                <a:ea typeface="Consolas"/>
                <a:cs typeface="Consolas"/>
                <a:sym typeface="Consolas"/>
              </a:rPr>
              <a:t>highScore</a:t>
            </a:r>
            <a:r>
              <a:rPr lang="en" sz="3000" dirty="0">
                <a:latin typeface="Consolas"/>
                <a:ea typeface="Consolas"/>
                <a:cs typeface="Consolas"/>
                <a:sym typeface="Consolas"/>
              </a:rPr>
              <a:t> = 20;</a:t>
            </a:r>
            <a:endParaRPr sz="3000" dirty="0">
              <a:latin typeface="Consolas"/>
              <a:ea typeface="Consolas"/>
              <a:cs typeface="Consolas"/>
              <a:sym typeface="Consolas"/>
            </a:endParaRPr>
          </a:p>
          <a:p>
            <a:pPr marL="0" lvl="0" indent="0" algn="l" rtl="0">
              <a:spcBef>
                <a:spcPts val="0"/>
              </a:spcBef>
              <a:spcAft>
                <a:spcPts val="0"/>
              </a:spcAft>
              <a:buNone/>
            </a:pPr>
            <a:r>
              <a:rPr lang="en" sz="3000" dirty="0" err="1">
                <a:latin typeface="Consolas"/>
                <a:ea typeface="Consolas"/>
                <a:cs typeface="Consolas"/>
                <a:sym typeface="Consolas"/>
              </a:rPr>
              <a:t>highScore</a:t>
            </a:r>
            <a:r>
              <a:rPr lang="en" sz="3000" dirty="0">
                <a:latin typeface="Consolas"/>
                <a:ea typeface="Consolas"/>
                <a:cs typeface="Consolas"/>
                <a:sym typeface="Consolas"/>
              </a:rPr>
              <a:t> = 25;</a:t>
            </a:r>
            <a:endParaRPr sz="3000" dirty="0">
              <a:latin typeface="Consolas"/>
              <a:ea typeface="Consolas"/>
              <a:cs typeface="Consolas"/>
              <a:sym typeface="Consolas"/>
            </a:endParaRPr>
          </a:p>
          <a:p>
            <a:pPr marL="0" lvl="0" indent="0" algn="l" rtl="0">
              <a:spcBef>
                <a:spcPts val="0"/>
              </a:spcBef>
              <a:spcAft>
                <a:spcPts val="0"/>
              </a:spcAft>
              <a:buNone/>
            </a:pPr>
            <a:r>
              <a:rPr lang="en" sz="3000" dirty="0">
                <a:latin typeface="Consolas"/>
                <a:ea typeface="Consolas"/>
                <a:cs typeface="Consolas"/>
                <a:sym typeface="Consolas"/>
              </a:rPr>
              <a:t>$(“body”).text(</a:t>
            </a:r>
            <a:r>
              <a:rPr lang="en" sz="3000" dirty="0" err="1">
                <a:latin typeface="Consolas"/>
                <a:ea typeface="Consolas"/>
                <a:cs typeface="Consolas"/>
                <a:sym typeface="Consolas"/>
              </a:rPr>
              <a:t>highScore</a:t>
            </a:r>
            <a:r>
              <a:rPr lang="en" sz="3000" dirty="0">
                <a:latin typeface="Consolas"/>
                <a:ea typeface="Consolas"/>
                <a:cs typeface="Consolas"/>
                <a:sym typeface="Consolas"/>
              </a:rPr>
              <a:t>);</a:t>
            </a:r>
            <a:endParaRPr sz="3000" dirty="0">
              <a:latin typeface="Consolas"/>
              <a:ea typeface="Consolas"/>
              <a:cs typeface="Consolas"/>
              <a:sym typeface="Consolas"/>
            </a:endParaRPr>
          </a:p>
        </p:txBody>
      </p:sp>
      <p:sp>
        <p:nvSpPr>
          <p:cNvPr id="397" name="Google Shape;397;p54"/>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will display on the page? </a:t>
            </a:r>
            <a:endParaRPr/>
          </a:p>
        </p:txBody>
      </p:sp>
    </p:spTree>
    <p:extLst>
      <p:ext uri="{BB962C8B-B14F-4D97-AF65-F5344CB8AC3E}">
        <p14:creationId xmlns:p14="http://schemas.microsoft.com/office/powerpoint/2010/main" val="3811880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body" idx="1"/>
          </p:nvPr>
        </p:nvSpPr>
        <p:spPr>
          <a:xfrm>
            <a:off x="2953500" y="1538800"/>
            <a:ext cx="6135300" cy="30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Consolas"/>
                <a:ea typeface="Consolas"/>
                <a:cs typeface="Consolas"/>
                <a:sym typeface="Consolas"/>
              </a:rPr>
              <a:t>let </a:t>
            </a:r>
            <a:r>
              <a:rPr lang="en" sz="3000" dirty="0" err="1">
                <a:latin typeface="Consolas"/>
                <a:ea typeface="Consolas"/>
                <a:cs typeface="Consolas"/>
                <a:sym typeface="Consolas"/>
              </a:rPr>
              <a:t>highScore</a:t>
            </a:r>
            <a:r>
              <a:rPr lang="en" sz="3000" dirty="0">
                <a:latin typeface="Consolas"/>
                <a:ea typeface="Consolas"/>
                <a:cs typeface="Consolas"/>
                <a:sym typeface="Consolas"/>
              </a:rPr>
              <a:t> = 20;</a:t>
            </a:r>
            <a:endParaRPr sz="3000" dirty="0">
              <a:latin typeface="Consolas"/>
              <a:ea typeface="Consolas"/>
              <a:cs typeface="Consolas"/>
              <a:sym typeface="Consolas"/>
            </a:endParaRPr>
          </a:p>
          <a:p>
            <a:pPr marL="0" lvl="0" indent="0" algn="l" rtl="0">
              <a:spcBef>
                <a:spcPts val="0"/>
              </a:spcBef>
              <a:spcAft>
                <a:spcPts val="0"/>
              </a:spcAft>
              <a:buNone/>
            </a:pPr>
            <a:r>
              <a:rPr lang="en" sz="3000" dirty="0">
                <a:latin typeface="Consolas"/>
                <a:ea typeface="Consolas"/>
                <a:cs typeface="Consolas"/>
                <a:sym typeface="Consolas"/>
              </a:rPr>
              <a:t>let </a:t>
            </a:r>
            <a:r>
              <a:rPr lang="en" sz="3000" dirty="0" err="1">
                <a:latin typeface="Consolas"/>
                <a:ea typeface="Consolas"/>
                <a:cs typeface="Consolas"/>
                <a:sym typeface="Consolas"/>
              </a:rPr>
              <a:t>newScore</a:t>
            </a:r>
            <a:r>
              <a:rPr lang="en" sz="3000" dirty="0">
                <a:latin typeface="Consolas"/>
                <a:ea typeface="Consolas"/>
                <a:cs typeface="Consolas"/>
                <a:sym typeface="Consolas"/>
              </a:rPr>
              <a:t> = 30;</a:t>
            </a:r>
            <a:endParaRPr sz="3000" dirty="0">
              <a:latin typeface="Consolas"/>
              <a:ea typeface="Consolas"/>
              <a:cs typeface="Consolas"/>
              <a:sym typeface="Consolas"/>
            </a:endParaRPr>
          </a:p>
          <a:p>
            <a:pPr marL="0" lvl="0" indent="0" algn="l" rtl="0">
              <a:spcBef>
                <a:spcPts val="0"/>
              </a:spcBef>
              <a:spcAft>
                <a:spcPts val="0"/>
              </a:spcAft>
              <a:buNone/>
            </a:pPr>
            <a:r>
              <a:rPr lang="en" sz="3000" dirty="0" err="1">
                <a:latin typeface="Consolas"/>
                <a:ea typeface="Consolas"/>
                <a:cs typeface="Consolas"/>
                <a:sym typeface="Consolas"/>
              </a:rPr>
              <a:t>highScore</a:t>
            </a:r>
            <a:r>
              <a:rPr lang="en" sz="3000" dirty="0">
                <a:latin typeface="Consolas"/>
                <a:ea typeface="Consolas"/>
                <a:cs typeface="Consolas"/>
                <a:sym typeface="Consolas"/>
              </a:rPr>
              <a:t> = </a:t>
            </a:r>
            <a:r>
              <a:rPr lang="en" sz="3000" dirty="0" err="1">
                <a:latin typeface="Consolas"/>
                <a:ea typeface="Consolas"/>
                <a:cs typeface="Consolas"/>
                <a:sym typeface="Consolas"/>
              </a:rPr>
              <a:t>newScore</a:t>
            </a:r>
            <a:r>
              <a:rPr lang="en" sz="3000" dirty="0">
                <a:latin typeface="Consolas"/>
                <a:ea typeface="Consolas"/>
                <a:cs typeface="Consolas"/>
                <a:sym typeface="Consolas"/>
              </a:rPr>
              <a:t>;</a:t>
            </a:r>
            <a:endParaRPr sz="3000" dirty="0">
              <a:latin typeface="Consolas"/>
              <a:ea typeface="Consolas"/>
              <a:cs typeface="Consolas"/>
              <a:sym typeface="Consolas"/>
            </a:endParaRPr>
          </a:p>
          <a:p>
            <a:pPr marL="0" lvl="0" indent="0" algn="l" rtl="0">
              <a:spcBef>
                <a:spcPts val="0"/>
              </a:spcBef>
              <a:spcAft>
                <a:spcPts val="0"/>
              </a:spcAft>
              <a:buNone/>
            </a:pPr>
            <a:r>
              <a:rPr lang="en" sz="3000" dirty="0">
                <a:latin typeface="Consolas"/>
                <a:ea typeface="Consolas"/>
                <a:cs typeface="Consolas"/>
                <a:sym typeface="Consolas"/>
              </a:rPr>
              <a:t>$(“body”).text(</a:t>
            </a:r>
            <a:r>
              <a:rPr lang="en" sz="3000" dirty="0" err="1">
                <a:latin typeface="Consolas"/>
                <a:ea typeface="Consolas"/>
                <a:cs typeface="Consolas"/>
                <a:sym typeface="Consolas"/>
              </a:rPr>
              <a:t>highScore</a:t>
            </a:r>
            <a:r>
              <a:rPr lang="en" sz="3000" dirty="0">
                <a:latin typeface="Consolas"/>
                <a:ea typeface="Consolas"/>
                <a:cs typeface="Consolas"/>
                <a:sym typeface="Consolas"/>
              </a:rPr>
              <a:t>);</a:t>
            </a:r>
            <a:endParaRPr sz="3000" dirty="0">
              <a:latin typeface="Consolas"/>
              <a:ea typeface="Consolas"/>
              <a:cs typeface="Consolas"/>
              <a:sym typeface="Consolas"/>
            </a:endParaRPr>
          </a:p>
        </p:txBody>
      </p:sp>
      <p:sp>
        <p:nvSpPr>
          <p:cNvPr id="403" name="Google Shape;403;p5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will display on the page? </a:t>
            </a:r>
            <a:endParaRPr/>
          </a:p>
        </p:txBody>
      </p:sp>
    </p:spTree>
    <p:extLst>
      <p:ext uri="{BB962C8B-B14F-4D97-AF65-F5344CB8AC3E}">
        <p14:creationId xmlns:p14="http://schemas.microsoft.com/office/powerpoint/2010/main" val="3004445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6"/>
          <p:cNvSpPr txBox="1">
            <a:spLocks noGrp="1"/>
          </p:cNvSpPr>
          <p:nvPr>
            <p:ph type="body" idx="1"/>
          </p:nvPr>
        </p:nvSpPr>
        <p:spPr>
          <a:xfrm>
            <a:off x="2953500" y="1538800"/>
            <a:ext cx="6135300" cy="30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Consolas"/>
                <a:ea typeface="Consolas"/>
                <a:cs typeface="Consolas"/>
                <a:sym typeface="Consolas"/>
              </a:rPr>
              <a:t>let </a:t>
            </a:r>
            <a:r>
              <a:rPr lang="en" sz="3000" dirty="0" err="1">
                <a:latin typeface="Consolas"/>
                <a:ea typeface="Consolas"/>
                <a:cs typeface="Consolas"/>
                <a:sym typeface="Consolas"/>
              </a:rPr>
              <a:t>highScore</a:t>
            </a:r>
            <a:r>
              <a:rPr lang="en" sz="3000" dirty="0">
                <a:latin typeface="Consolas"/>
                <a:ea typeface="Consolas"/>
                <a:cs typeface="Consolas"/>
                <a:sym typeface="Consolas"/>
              </a:rPr>
              <a:t> = 20;</a:t>
            </a:r>
            <a:endParaRPr sz="3000" dirty="0">
              <a:latin typeface="Consolas"/>
              <a:ea typeface="Consolas"/>
              <a:cs typeface="Consolas"/>
              <a:sym typeface="Consolas"/>
            </a:endParaRPr>
          </a:p>
          <a:p>
            <a:pPr marL="0" lvl="0" indent="0" algn="l" rtl="0">
              <a:spcBef>
                <a:spcPts val="0"/>
              </a:spcBef>
              <a:spcAft>
                <a:spcPts val="0"/>
              </a:spcAft>
              <a:buNone/>
            </a:pPr>
            <a:r>
              <a:rPr lang="en" sz="3000" dirty="0">
                <a:latin typeface="Consolas"/>
                <a:ea typeface="Consolas"/>
                <a:cs typeface="Consolas"/>
                <a:sym typeface="Consolas"/>
              </a:rPr>
              <a:t>$(“body”).text(“</a:t>
            </a:r>
            <a:r>
              <a:rPr lang="en" sz="3000" dirty="0" err="1">
                <a:latin typeface="Consolas"/>
                <a:ea typeface="Consolas"/>
                <a:cs typeface="Consolas"/>
                <a:sym typeface="Consolas"/>
              </a:rPr>
              <a:t>highScore</a:t>
            </a:r>
            <a:r>
              <a:rPr lang="en" sz="3000" dirty="0">
                <a:latin typeface="Consolas"/>
                <a:ea typeface="Consolas"/>
                <a:cs typeface="Consolas"/>
                <a:sym typeface="Consolas"/>
              </a:rPr>
              <a:t>”);</a:t>
            </a:r>
            <a:endParaRPr sz="3000" dirty="0">
              <a:latin typeface="Consolas"/>
              <a:ea typeface="Consolas"/>
              <a:cs typeface="Consolas"/>
              <a:sym typeface="Consolas"/>
            </a:endParaRPr>
          </a:p>
        </p:txBody>
      </p:sp>
      <p:sp>
        <p:nvSpPr>
          <p:cNvPr id="409" name="Google Shape;409;p56"/>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will display on the page? </a:t>
            </a:r>
            <a:endParaRPr/>
          </a:p>
        </p:txBody>
      </p:sp>
    </p:spTree>
    <p:extLst>
      <p:ext uri="{BB962C8B-B14F-4D97-AF65-F5344CB8AC3E}">
        <p14:creationId xmlns:p14="http://schemas.microsoft.com/office/powerpoint/2010/main" val="70132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t>Watch Out! 😱😱😱</a:t>
            </a:r>
            <a:endParaRPr sz="2800"/>
          </a:p>
        </p:txBody>
      </p:sp>
      <p:sp>
        <p:nvSpPr>
          <p:cNvPr id="415" name="Google Shape;415;p57"/>
          <p:cNvSpPr txBox="1">
            <a:spLocks noGrp="1"/>
          </p:cNvSpPr>
          <p:nvPr>
            <p:ph type="body" idx="1"/>
          </p:nvPr>
        </p:nvSpPr>
        <p:spPr>
          <a:xfrm>
            <a:off x="3271500" y="1538800"/>
            <a:ext cx="5323800" cy="30882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400">
                <a:solidFill>
                  <a:schemeClr val="dk1"/>
                </a:solidFill>
                <a:latin typeface="Helvetica Neue"/>
                <a:ea typeface="Helvetica Neue"/>
                <a:cs typeface="Helvetica Neue"/>
                <a:sym typeface="Helvetica Neue"/>
              </a:rPr>
              <a:t>Can you spot what’s wrong with this code?</a:t>
            </a:r>
            <a:endParaRPr sz="2400">
              <a:solidFill>
                <a:schemeClr val="dk1"/>
              </a:solidFill>
              <a:latin typeface="Helvetica Neue"/>
              <a:ea typeface="Helvetica Neue"/>
              <a:cs typeface="Helvetica Neue"/>
              <a:sym typeface="Helvetica Neue"/>
            </a:endParaRPr>
          </a:p>
        </p:txBody>
      </p:sp>
      <p:sp>
        <p:nvSpPr>
          <p:cNvPr id="416" name="Google Shape;416;p57"/>
          <p:cNvSpPr txBox="1"/>
          <p:nvPr/>
        </p:nvSpPr>
        <p:spPr>
          <a:xfrm>
            <a:off x="4270050" y="2603350"/>
            <a:ext cx="3326700" cy="9591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0000FF"/>
                </a:solidFill>
                <a:latin typeface="Consolas"/>
                <a:ea typeface="Consolas"/>
                <a:cs typeface="Consolas"/>
                <a:sym typeface="Consolas"/>
              </a:rPr>
              <a:t>let </a:t>
            </a:r>
            <a:r>
              <a:rPr lang="en" sz="2400" dirty="0" err="1">
                <a:latin typeface="Consolas"/>
                <a:ea typeface="Consolas"/>
                <a:cs typeface="Consolas"/>
                <a:sym typeface="Consolas"/>
              </a:rPr>
              <a:t>mysteryValue</a:t>
            </a:r>
            <a:r>
              <a:rPr lang="en" sz="2400" dirty="0">
                <a:latin typeface="Consolas"/>
                <a:ea typeface="Consolas"/>
                <a:cs typeface="Consolas"/>
                <a:sym typeface="Consolas"/>
              </a:rPr>
              <a:t>;</a:t>
            </a:r>
            <a:endParaRPr sz="2400" dirty="0">
              <a:latin typeface="Consolas"/>
              <a:ea typeface="Consolas"/>
              <a:cs typeface="Consolas"/>
              <a:sym typeface="Consolas"/>
            </a:endParaRPr>
          </a:p>
          <a:p>
            <a:pPr marL="0" lvl="0" indent="0" algn="l" rtl="0">
              <a:spcBef>
                <a:spcPts val="0"/>
              </a:spcBef>
              <a:spcAft>
                <a:spcPts val="0"/>
              </a:spcAft>
              <a:buNone/>
            </a:pPr>
            <a:r>
              <a:rPr lang="en" sz="2400" dirty="0" err="1">
                <a:latin typeface="Consolas"/>
                <a:ea typeface="Consolas"/>
                <a:cs typeface="Consolas"/>
                <a:sym typeface="Consolas"/>
              </a:rPr>
              <a:t>mysteryvalue</a:t>
            </a:r>
            <a:r>
              <a:rPr lang="en" sz="2400" dirty="0">
                <a:latin typeface="Consolas"/>
                <a:ea typeface="Consolas"/>
                <a:cs typeface="Consolas"/>
                <a:sym typeface="Consolas"/>
              </a:rPr>
              <a:t> =</a:t>
            </a:r>
            <a:r>
              <a:rPr lang="en" sz="2400" dirty="0">
                <a:solidFill>
                  <a:srgbClr val="0000FF"/>
                </a:solidFill>
                <a:latin typeface="Consolas"/>
                <a:ea typeface="Consolas"/>
                <a:cs typeface="Consolas"/>
                <a:sym typeface="Consolas"/>
              </a:rPr>
              <a:t> 7</a:t>
            </a:r>
            <a:r>
              <a:rPr lang="en" sz="2400" dirty="0">
                <a:latin typeface="Consolas"/>
                <a:ea typeface="Consolas"/>
                <a:cs typeface="Consolas"/>
                <a:sym typeface="Consolas"/>
              </a:rPr>
              <a:t>;</a:t>
            </a:r>
            <a:endParaRPr sz="2400" dirty="0">
              <a:latin typeface="Consolas"/>
              <a:ea typeface="Consolas"/>
              <a:cs typeface="Consolas"/>
              <a:sym typeface="Consolas"/>
            </a:endParaRPr>
          </a:p>
        </p:txBody>
      </p:sp>
    </p:spTree>
    <p:extLst>
      <p:ext uri="{BB962C8B-B14F-4D97-AF65-F5344CB8AC3E}">
        <p14:creationId xmlns:p14="http://schemas.microsoft.com/office/powerpoint/2010/main" val="2248325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7"/>
          <p:cNvSpPr txBox="1">
            <a:spLocks noGrp="1"/>
          </p:cNvSpPr>
          <p:nvPr>
            <p:ph type="ctrTitle"/>
          </p:nvPr>
        </p:nvSpPr>
        <p:spPr>
          <a:xfrm>
            <a:off x="126450" y="1538800"/>
            <a:ext cx="2490600" cy="328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What is the algorithm for making a peanut butter and jelly sandwich?</a:t>
            </a:r>
            <a:endParaRPr b="1"/>
          </a:p>
        </p:txBody>
      </p:sp>
      <p:sp>
        <p:nvSpPr>
          <p:cNvPr id="276" name="Google Shape;276;p37"/>
          <p:cNvSpPr txBox="1"/>
          <p:nvPr/>
        </p:nvSpPr>
        <p:spPr>
          <a:xfrm>
            <a:off x="3259800" y="356625"/>
            <a:ext cx="5331000" cy="15288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 sz="2000" dirty="0">
                <a:latin typeface="Helvetica Neue"/>
                <a:ea typeface="Helvetica Neue"/>
                <a:cs typeface="Helvetica Neue"/>
                <a:sym typeface="Helvetica Neue"/>
              </a:rPr>
              <a:t>An </a:t>
            </a:r>
            <a:r>
              <a:rPr lang="en" sz="2000" dirty="0">
                <a:solidFill>
                  <a:srgbClr val="FFAA7B"/>
                </a:solidFill>
                <a:latin typeface="Helvetica Neue"/>
                <a:ea typeface="Helvetica Neue"/>
                <a:cs typeface="Helvetica Neue"/>
                <a:sym typeface="Helvetica Neue"/>
              </a:rPr>
              <a:t>algorithm</a:t>
            </a:r>
            <a:r>
              <a:rPr lang="en" sz="2000" dirty="0">
                <a:latin typeface="Helvetica Neue"/>
                <a:ea typeface="Helvetica Neue"/>
                <a:cs typeface="Helvetica Neue"/>
                <a:sym typeface="Helvetica Neue"/>
              </a:rPr>
              <a:t> </a:t>
            </a:r>
            <a:r>
              <a:rPr lang="zh-CN" altLang="en" sz="2000" dirty="0">
                <a:latin typeface="Helvetica Neue"/>
                <a:ea typeface="Helvetica Neue"/>
                <a:cs typeface="Helvetica Neue"/>
                <a:sym typeface="Helvetica Neue"/>
              </a:rPr>
              <a:t>算法</a:t>
            </a:r>
            <a:r>
              <a:rPr lang="zh-CN" altLang="en-US" sz="2000" dirty="0">
                <a:latin typeface="Helvetica Neue"/>
                <a:ea typeface="Helvetica Neue"/>
                <a:cs typeface="Helvetica Neue"/>
                <a:sym typeface="Helvetica Neue"/>
              </a:rPr>
              <a:t> </a:t>
            </a:r>
            <a:r>
              <a:rPr lang="en" sz="2000" dirty="0">
                <a:latin typeface="Helvetica Neue"/>
                <a:ea typeface="Helvetica Neue"/>
                <a:cs typeface="Helvetica Neue"/>
                <a:sym typeface="Helvetica Neue"/>
              </a:rPr>
              <a:t>is set of instructions and data that are given to a computer.</a:t>
            </a:r>
            <a:r>
              <a:rPr lang="zh-CN" altLang="en-US" sz="2000" dirty="0">
                <a:latin typeface="Helvetica Neue"/>
                <a:ea typeface="Helvetica Neue"/>
                <a:cs typeface="Helvetica Neue"/>
                <a:sym typeface="Helvetica Neue"/>
              </a:rPr>
              <a:t>提供给计算机的一组指令和数据。</a:t>
            </a:r>
            <a:endParaRPr dirty="0">
              <a:latin typeface="Helvetica Neue"/>
              <a:ea typeface="Helvetica Neue"/>
              <a:cs typeface="Helvetica Neue"/>
              <a:sym typeface="Helvetica Neue"/>
            </a:endParaRPr>
          </a:p>
        </p:txBody>
      </p:sp>
      <p:pic>
        <p:nvPicPr>
          <p:cNvPr id="277" name="Google Shape;277;p37"/>
          <p:cNvPicPr preferRelativeResize="0"/>
          <p:nvPr/>
        </p:nvPicPr>
        <p:blipFill>
          <a:blip r:embed="rId3">
            <a:alphaModFix/>
          </a:blip>
          <a:stretch>
            <a:fillRect/>
          </a:stretch>
        </p:blipFill>
        <p:spPr>
          <a:xfrm>
            <a:off x="3544050" y="1538788"/>
            <a:ext cx="4762500" cy="2581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Naming Variables</a:t>
            </a:r>
            <a:endParaRPr/>
          </a:p>
        </p:txBody>
      </p:sp>
      <p:sp>
        <p:nvSpPr>
          <p:cNvPr id="422" name="Google Shape;422;p58"/>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lnSpc>
                <a:spcPct val="93000"/>
              </a:lnSpc>
              <a:buClr>
                <a:schemeClr val="dk1"/>
              </a:buClr>
              <a:buSzPts val="1100"/>
              <a:buNone/>
            </a:pPr>
            <a:r>
              <a:rPr lang="zh-CN" altLang="en-US" sz="2400" dirty="0">
                <a:solidFill>
                  <a:schemeClr val="dk1"/>
                </a:solidFill>
              </a:rPr>
              <a:t>变量可以有很多不同的名称！</a:t>
            </a:r>
          </a:p>
          <a:p>
            <a:pPr marL="0" lvl="0" indent="0">
              <a:lnSpc>
                <a:spcPct val="93000"/>
              </a:lnSpc>
              <a:buClr>
                <a:schemeClr val="dk1"/>
              </a:buClr>
              <a:buSzPts val="1100"/>
              <a:buNone/>
            </a:pPr>
            <a:endParaRPr lang="zh-CN" altLang="en-US" sz="2400" dirty="0">
              <a:solidFill>
                <a:schemeClr val="dk1"/>
              </a:solidFill>
            </a:endParaRPr>
          </a:p>
          <a:p>
            <a:pPr marL="0" lvl="0" indent="0">
              <a:lnSpc>
                <a:spcPct val="93000"/>
              </a:lnSpc>
              <a:buClr>
                <a:schemeClr val="dk1"/>
              </a:buClr>
              <a:buSzPts val="1100"/>
              <a:buNone/>
            </a:pPr>
            <a:r>
              <a:rPr lang="zh-CN" altLang="en-US" sz="2400" dirty="0">
                <a:solidFill>
                  <a:schemeClr val="dk1"/>
                </a:solidFill>
              </a:rPr>
              <a:t>但是，名称最好有意义，与您将在其中存储的内容有关：</a:t>
            </a:r>
            <a:endParaRPr sz="2400" dirty="0">
              <a:solidFill>
                <a:schemeClr val="dk1"/>
              </a:solidFill>
            </a:endParaRPr>
          </a:p>
          <a:p>
            <a:pPr marL="0" lvl="0" indent="0" algn="l" rtl="0">
              <a:lnSpc>
                <a:spcPct val="93000"/>
              </a:lnSpc>
              <a:spcBef>
                <a:spcPts val="0"/>
              </a:spcBef>
              <a:spcAft>
                <a:spcPts val="0"/>
              </a:spcAft>
              <a:buNone/>
            </a:pPr>
            <a:endParaRPr sz="2400" dirty="0">
              <a:solidFill>
                <a:schemeClr val="dk1"/>
              </a:solidFill>
            </a:endParaRPr>
          </a:p>
          <a:p>
            <a:pPr marL="0" lvl="0" indent="457200" algn="l" rtl="0">
              <a:spcBef>
                <a:spcPts val="0"/>
              </a:spcBef>
              <a:spcAft>
                <a:spcPts val="0"/>
              </a:spcAft>
              <a:buNone/>
            </a:pPr>
            <a:endParaRPr dirty="0">
              <a:solidFill>
                <a:srgbClr val="0000FF"/>
              </a:solidFill>
              <a:latin typeface="Helvetica Neue"/>
              <a:ea typeface="Helvetica Neue"/>
              <a:cs typeface="Helvetica Neue"/>
              <a:sym typeface="Helvetica Neue"/>
            </a:endParaRPr>
          </a:p>
          <a:p>
            <a:pPr marL="0" lvl="0" indent="457200" algn="l" rtl="0">
              <a:spcBef>
                <a:spcPts val="0"/>
              </a:spcBef>
              <a:spcAft>
                <a:spcPts val="0"/>
              </a:spcAft>
              <a:buClr>
                <a:schemeClr val="dk1"/>
              </a:buClr>
              <a:buSzPts val="1100"/>
              <a:buFont typeface="Arial"/>
              <a:buNone/>
            </a:pPr>
            <a:endParaRPr dirty="0">
              <a:solidFill>
                <a:schemeClr val="dk1"/>
              </a:solidFill>
              <a:latin typeface="Helvetica Neue"/>
              <a:ea typeface="Helvetica Neue"/>
              <a:cs typeface="Helvetica Neue"/>
              <a:sym typeface="Helvetica Neue"/>
            </a:endParaRPr>
          </a:p>
        </p:txBody>
      </p:sp>
      <p:sp>
        <p:nvSpPr>
          <p:cNvPr id="423" name="Google Shape;423;p58"/>
          <p:cNvSpPr txBox="1"/>
          <p:nvPr/>
        </p:nvSpPr>
        <p:spPr>
          <a:xfrm>
            <a:off x="2557150" y="2852650"/>
            <a:ext cx="4036200" cy="16818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a:solidFill>
                  <a:srgbClr val="0000FF"/>
                </a:solidFill>
                <a:latin typeface="Consolas"/>
                <a:ea typeface="Consolas"/>
                <a:cs typeface="Consolas"/>
                <a:sym typeface="Consolas"/>
              </a:rPr>
              <a:t>let </a:t>
            </a:r>
            <a:r>
              <a:rPr lang="en" sz="2200" dirty="0" err="1">
                <a:solidFill>
                  <a:schemeClr val="dk1"/>
                </a:solidFill>
                <a:latin typeface="Consolas"/>
                <a:ea typeface="Consolas"/>
                <a:cs typeface="Consolas"/>
                <a:sym typeface="Consolas"/>
              </a:rPr>
              <a:t>numberStudents</a:t>
            </a:r>
            <a:r>
              <a:rPr lang="en" sz="2200" dirty="0">
                <a:solidFill>
                  <a:schemeClr val="dk1"/>
                </a:solidFill>
                <a:latin typeface="Consolas"/>
                <a:ea typeface="Consolas"/>
                <a:cs typeface="Consolas"/>
                <a:sym typeface="Consolas"/>
              </a:rPr>
              <a:t> = </a:t>
            </a:r>
            <a:r>
              <a:rPr lang="en" sz="2200" dirty="0">
                <a:solidFill>
                  <a:srgbClr val="0000FF"/>
                </a:solidFill>
                <a:latin typeface="Consolas"/>
                <a:ea typeface="Consolas"/>
                <a:cs typeface="Consolas"/>
                <a:sym typeface="Consolas"/>
              </a:rPr>
              <a:t>16</a:t>
            </a:r>
            <a:r>
              <a:rPr lang="en" sz="2200" dirty="0">
                <a:solidFill>
                  <a:schemeClr val="dk1"/>
                </a:solidFill>
                <a:latin typeface="Consolas"/>
                <a:ea typeface="Consolas"/>
                <a:cs typeface="Consolas"/>
                <a:sym typeface="Consolas"/>
              </a:rPr>
              <a:t>;</a:t>
            </a:r>
            <a:endParaRPr sz="2200" dirty="0">
              <a:solidFill>
                <a:schemeClr val="dk1"/>
              </a:solidFill>
              <a:latin typeface="Consolas"/>
              <a:ea typeface="Consolas"/>
              <a:cs typeface="Consolas"/>
              <a:sym typeface="Consolas"/>
            </a:endParaRPr>
          </a:p>
          <a:p>
            <a:pPr marL="0" lvl="0" indent="0" algn="l" rtl="0">
              <a:spcBef>
                <a:spcPts val="0"/>
              </a:spcBef>
              <a:spcAft>
                <a:spcPts val="0"/>
              </a:spcAft>
              <a:buNone/>
            </a:pPr>
            <a:r>
              <a:rPr lang="en" sz="2200" dirty="0">
                <a:solidFill>
                  <a:srgbClr val="0000FF"/>
                </a:solidFill>
                <a:latin typeface="Consolas"/>
                <a:ea typeface="Consolas"/>
                <a:cs typeface="Consolas"/>
                <a:sym typeface="Consolas"/>
              </a:rPr>
              <a:t>let </a:t>
            </a:r>
            <a:r>
              <a:rPr lang="en" sz="2200" dirty="0">
                <a:solidFill>
                  <a:schemeClr val="dk1"/>
                </a:solidFill>
                <a:latin typeface="Consolas"/>
                <a:ea typeface="Consolas"/>
                <a:cs typeface="Consolas"/>
                <a:sym typeface="Consolas"/>
              </a:rPr>
              <a:t>enemy = </a:t>
            </a:r>
            <a:r>
              <a:rPr lang="en" sz="2200" dirty="0">
                <a:solidFill>
                  <a:srgbClr val="6AA84F"/>
                </a:solidFill>
                <a:latin typeface="Consolas"/>
                <a:ea typeface="Consolas"/>
                <a:cs typeface="Consolas"/>
                <a:sym typeface="Consolas"/>
              </a:rPr>
              <a:t>"</a:t>
            </a:r>
            <a:r>
              <a:rPr lang="en" sz="2200" dirty="0" err="1">
                <a:solidFill>
                  <a:srgbClr val="6AA84F"/>
                </a:solidFill>
                <a:latin typeface="Consolas"/>
                <a:ea typeface="Consolas"/>
                <a:cs typeface="Consolas"/>
                <a:sym typeface="Consolas"/>
              </a:rPr>
              <a:t>Goomba</a:t>
            </a:r>
            <a:r>
              <a:rPr lang="en" sz="2200" dirty="0">
                <a:solidFill>
                  <a:srgbClr val="6AA84F"/>
                </a:solidFill>
                <a:latin typeface="Consolas"/>
                <a:ea typeface="Consolas"/>
                <a:cs typeface="Consolas"/>
                <a:sym typeface="Consolas"/>
              </a:rPr>
              <a:t>"</a:t>
            </a:r>
            <a:r>
              <a:rPr lang="en" sz="2200" dirty="0">
                <a:solidFill>
                  <a:schemeClr val="dk1"/>
                </a:solidFill>
                <a:latin typeface="Consolas"/>
                <a:ea typeface="Consolas"/>
                <a:cs typeface="Consolas"/>
                <a:sym typeface="Consolas"/>
              </a:rPr>
              <a:t>;</a:t>
            </a:r>
            <a:endParaRPr sz="2200" dirty="0">
              <a:solidFill>
                <a:schemeClr val="dk1"/>
              </a:solidFill>
              <a:latin typeface="Consolas"/>
              <a:ea typeface="Consolas"/>
              <a:cs typeface="Consolas"/>
              <a:sym typeface="Consolas"/>
            </a:endParaRPr>
          </a:p>
          <a:p>
            <a:pPr marL="0" lvl="0" indent="0" algn="l" rtl="0">
              <a:spcBef>
                <a:spcPts val="0"/>
              </a:spcBef>
              <a:spcAft>
                <a:spcPts val="0"/>
              </a:spcAft>
              <a:buNone/>
            </a:pPr>
            <a:r>
              <a:rPr lang="en" sz="2200" dirty="0">
                <a:solidFill>
                  <a:srgbClr val="0000FF"/>
                </a:solidFill>
                <a:latin typeface="Consolas"/>
                <a:ea typeface="Consolas"/>
                <a:cs typeface="Consolas"/>
                <a:sym typeface="Consolas"/>
              </a:rPr>
              <a:t>let </a:t>
            </a:r>
            <a:r>
              <a:rPr lang="en" sz="2200" dirty="0" err="1">
                <a:solidFill>
                  <a:schemeClr val="dk1"/>
                </a:solidFill>
                <a:latin typeface="Consolas"/>
                <a:ea typeface="Consolas"/>
                <a:cs typeface="Consolas"/>
                <a:sym typeface="Consolas"/>
              </a:rPr>
              <a:t>avgGPA</a:t>
            </a:r>
            <a:r>
              <a:rPr lang="en" sz="2200" dirty="0">
                <a:solidFill>
                  <a:schemeClr val="dk1"/>
                </a:solidFill>
                <a:latin typeface="Consolas"/>
                <a:ea typeface="Consolas"/>
                <a:cs typeface="Consolas"/>
                <a:sym typeface="Consolas"/>
              </a:rPr>
              <a:t> = </a:t>
            </a:r>
            <a:r>
              <a:rPr lang="en" sz="2200" dirty="0">
                <a:solidFill>
                  <a:srgbClr val="0000FF"/>
                </a:solidFill>
                <a:latin typeface="Consolas"/>
                <a:ea typeface="Consolas"/>
                <a:cs typeface="Consolas"/>
                <a:sym typeface="Consolas"/>
              </a:rPr>
              <a:t>3.14</a:t>
            </a:r>
            <a:r>
              <a:rPr lang="en" sz="2200" dirty="0">
                <a:solidFill>
                  <a:schemeClr val="dk1"/>
                </a:solidFill>
                <a:latin typeface="Consolas"/>
                <a:ea typeface="Consolas"/>
                <a:cs typeface="Consolas"/>
                <a:sym typeface="Consolas"/>
              </a:rPr>
              <a:t>;</a:t>
            </a:r>
            <a:endParaRPr sz="2200" dirty="0">
              <a:solidFill>
                <a:srgbClr val="0000FF"/>
              </a:solidFill>
              <a:latin typeface="Consolas"/>
              <a:ea typeface="Consolas"/>
              <a:cs typeface="Consolas"/>
              <a:sym typeface="Consolas"/>
            </a:endParaRPr>
          </a:p>
        </p:txBody>
      </p:sp>
    </p:spTree>
    <p:extLst>
      <p:ext uri="{BB962C8B-B14F-4D97-AF65-F5344CB8AC3E}">
        <p14:creationId xmlns:p14="http://schemas.microsoft.com/office/powerpoint/2010/main" val="1900780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Naming Variables</a:t>
            </a:r>
            <a:endParaRPr/>
          </a:p>
        </p:txBody>
      </p:sp>
      <p:sp>
        <p:nvSpPr>
          <p:cNvPr id="429" name="Google Shape;429;p59"/>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lnSpc>
                <a:spcPct val="93000"/>
              </a:lnSpc>
              <a:buNone/>
            </a:pPr>
            <a:r>
              <a:rPr lang="zh-CN" altLang="en-US" sz="2600" dirty="0">
                <a:solidFill>
                  <a:schemeClr val="dk1"/>
                </a:solidFill>
              </a:rPr>
              <a:t>变量名称有两个主要限制：</a:t>
            </a:r>
          </a:p>
          <a:p>
            <a:pPr marL="0" lvl="0" indent="0">
              <a:lnSpc>
                <a:spcPct val="93000"/>
              </a:lnSpc>
              <a:buNone/>
            </a:pPr>
            <a:endParaRPr lang="zh-CN" altLang="en-US" sz="2600" dirty="0">
              <a:solidFill>
                <a:schemeClr val="dk1"/>
              </a:solidFill>
            </a:endParaRPr>
          </a:p>
          <a:p>
            <a:pPr marL="0" lvl="0" indent="0">
              <a:lnSpc>
                <a:spcPct val="93000"/>
              </a:lnSpc>
              <a:buNone/>
            </a:pPr>
            <a:r>
              <a:rPr lang="zh-CN" altLang="en-US" sz="2600" dirty="0">
                <a:solidFill>
                  <a:schemeClr val="dk1"/>
                </a:solidFill>
              </a:rPr>
              <a:t>他们不能以数字开头</a:t>
            </a:r>
          </a:p>
          <a:p>
            <a:pPr marL="0" lvl="0" indent="0">
              <a:lnSpc>
                <a:spcPct val="93000"/>
              </a:lnSpc>
              <a:buNone/>
            </a:pPr>
            <a:endParaRPr lang="zh-CN" altLang="en-US" sz="2600" dirty="0">
              <a:solidFill>
                <a:schemeClr val="dk1"/>
              </a:solidFill>
            </a:endParaRPr>
          </a:p>
          <a:p>
            <a:pPr marL="0" lvl="0" indent="0">
              <a:lnSpc>
                <a:spcPct val="93000"/>
              </a:lnSpc>
              <a:buNone/>
            </a:pPr>
            <a:endParaRPr lang="zh-CN" altLang="en-US" sz="2600" dirty="0">
              <a:solidFill>
                <a:schemeClr val="dk1"/>
              </a:solidFill>
            </a:endParaRPr>
          </a:p>
          <a:p>
            <a:pPr marL="0" lvl="0" indent="0">
              <a:lnSpc>
                <a:spcPct val="93000"/>
              </a:lnSpc>
              <a:buNone/>
            </a:pPr>
            <a:r>
              <a:rPr lang="zh-CN" altLang="en-US" sz="2600" dirty="0">
                <a:solidFill>
                  <a:schemeClr val="dk1"/>
                </a:solidFill>
              </a:rPr>
              <a:t>不能是关键字</a:t>
            </a:r>
            <a:endParaRPr dirty="0">
              <a:solidFill>
                <a:schemeClr val="dk1"/>
              </a:solidFill>
              <a:latin typeface="Helvetica Neue"/>
              <a:ea typeface="Helvetica Neue"/>
              <a:cs typeface="Helvetica Neue"/>
              <a:sym typeface="Helvetica Neue"/>
            </a:endParaRPr>
          </a:p>
        </p:txBody>
      </p:sp>
      <p:sp>
        <p:nvSpPr>
          <p:cNvPr id="430" name="Google Shape;430;p59"/>
          <p:cNvSpPr txBox="1"/>
          <p:nvPr/>
        </p:nvSpPr>
        <p:spPr>
          <a:xfrm>
            <a:off x="801900" y="2728350"/>
            <a:ext cx="3000000" cy="4323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000FF"/>
                </a:solidFill>
                <a:latin typeface="Consolas"/>
                <a:ea typeface="Consolas"/>
                <a:cs typeface="Consolas"/>
                <a:sym typeface="Consolas"/>
              </a:rPr>
              <a:t>let </a:t>
            </a:r>
            <a:r>
              <a:rPr lang="en" sz="1800" strike="sngStrike" dirty="0">
                <a:solidFill>
                  <a:schemeClr val="dk1"/>
                </a:solidFill>
                <a:latin typeface="Consolas"/>
                <a:ea typeface="Consolas"/>
                <a:cs typeface="Consolas"/>
                <a:sym typeface="Consolas"/>
              </a:rPr>
              <a:t>100bills</a:t>
            </a:r>
            <a:r>
              <a:rPr lang="en" sz="1800" dirty="0">
                <a:solidFill>
                  <a:schemeClr val="dk1"/>
                </a:solidFill>
                <a:latin typeface="Consolas"/>
                <a:ea typeface="Consolas"/>
                <a:cs typeface="Consolas"/>
                <a:sym typeface="Consolas"/>
              </a:rPr>
              <a:t> = </a:t>
            </a:r>
            <a:r>
              <a:rPr lang="en" sz="1800" dirty="0">
                <a:solidFill>
                  <a:srgbClr val="0000FF"/>
                </a:solidFill>
                <a:latin typeface="Consolas"/>
                <a:ea typeface="Consolas"/>
                <a:cs typeface="Consolas"/>
                <a:sym typeface="Consolas"/>
              </a:rPr>
              <a:t>10</a:t>
            </a:r>
            <a:r>
              <a:rPr lang="en" sz="1800" dirty="0">
                <a:solidFill>
                  <a:schemeClr val="dk1"/>
                </a:solidFill>
                <a:latin typeface="Consolas"/>
                <a:ea typeface="Consolas"/>
                <a:cs typeface="Consolas"/>
                <a:sym typeface="Consolas"/>
              </a:rPr>
              <a:t>;</a:t>
            </a:r>
            <a:endParaRPr sz="1800" dirty="0">
              <a:latin typeface="Consolas"/>
              <a:ea typeface="Consolas"/>
              <a:cs typeface="Consolas"/>
              <a:sym typeface="Consolas"/>
            </a:endParaRPr>
          </a:p>
        </p:txBody>
      </p:sp>
      <p:sp>
        <p:nvSpPr>
          <p:cNvPr id="431" name="Google Shape;431;p59"/>
          <p:cNvSpPr txBox="1"/>
          <p:nvPr/>
        </p:nvSpPr>
        <p:spPr>
          <a:xfrm>
            <a:off x="801900" y="3872100"/>
            <a:ext cx="3770100" cy="4323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FF"/>
                </a:solidFill>
                <a:latin typeface="Consolas"/>
                <a:ea typeface="Consolas"/>
                <a:cs typeface="Consolas"/>
                <a:sym typeface="Consolas"/>
              </a:rPr>
              <a:t>let </a:t>
            </a:r>
            <a:r>
              <a:rPr lang="en" sz="1800" strike="sngStrike">
                <a:solidFill>
                  <a:schemeClr val="dk1"/>
                </a:solidFill>
                <a:latin typeface="Consolas"/>
                <a:ea typeface="Consolas"/>
                <a:cs typeface="Consolas"/>
                <a:sym typeface="Consolas"/>
              </a:rPr>
              <a:t>let</a:t>
            </a:r>
            <a:r>
              <a:rPr lang="en" sz="1800">
                <a:solidFill>
                  <a:schemeClr val="dk1"/>
                </a:solidFill>
                <a:latin typeface="Consolas"/>
                <a:ea typeface="Consolas"/>
                <a:cs typeface="Consolas"/>
                <a:sym typeface="Consolas"/>
              </a:rPr>
              <a:t> = "Hello,students!";</a:t>
            </a:r>
            <a:endParaRPr sz="1800">
              <a:latin typeface="Consolas"/>
              <a:ea typeface="Consolas"/>
              <a:cs typeface="Consolas"/>
              <a:sym typeface="Consolas"/>
            </a:endParaRPr>
          </a:p>
        </p:txBody>
      </p:sp>
      <p:pic>
        <p:nvPicPr>
          <p:cNvPr id="432" name="Google Shape;432;p59"/>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3308004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Keywords</a:t>
            </a:r>
            <a:endParaRPr/>
          </a:p>
        </p:txBody>
      </p:sp>
      <p:sp>
        <p:nvSpPr>
          <p:cNvPr id="438" name="Google Shape;438;p60"/>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lvl="0" indent="-381000">
              <a:lnSpc>
                <a:spcPct val="93000"/>
              </a:lnSpc>
              <a:buClr>
                <a:schemeClr val="dk1"/>
              </a:buClr>
              <a:buSzPts val="2400"/>
            </a:pPr>
            <a:r>
              <a:rPr lang="zh-CN" altLang="en-US" sz="2400" dirty="0">
                <a:solidFill>
                  <a:schemeClr val="dk1"/>
                </a:solidFill>
              </a:rPr>
              <a:t>关键字是特殊的词，表示</a:t>
            </a:r>
            <a:r>
              <a:rPr lang="en-US" sz="2400" dirty="0">
                <a:solidFill>
                  <a:schemeClr val="dk1"/>
                </a:solidFill>
              </a:rPr>
              <a:t>JavaScript</a:t>
            </a:r>
            <a:r>
              <a:rPr lang="zh-CN" altLang="en-US" sz="2400" dirty="0">
                <a:solidFill>
                  <a:schemeClr val="dk1"/>
                </a:solidFill>
              </a:rPr>
              <a:t>中的某些特定内容，并且在诸如</a:t>
            </a:r>
            <a:r>
              <a:rPr lang="en-US" sz="2400" dirty="0" err="1">
                <a:solidFill>
                  <a:schemeClr val="dk1"/>
                </a:solidFill>
              </a:rPr>
              <a:t>Popcode</a:t>
            </a:r>
            <a:r>
              <a:rPr lang="zh-CN" altLang="en-US" sz="2400" dirty="0">
                <a:solidFill>
                  <a:schemeClr val="dk1"/>
                </a:solidFill>
              </a:rPr>
              <a:t>之类的代码编辑器中键入时始终为彩色。</a:t>
            </a:r>
          </a:p>
          <a:p>
            <a:pPr lvl="0" indent="-381000">
              <a:lnSpc>
                <a:spcPct val="93000"/>
              </a:lnSpc>
              <a:buClr>
                <a:schemeClr val="dk1"/>
              </a:buClr>
              <a:buSzPts val="2400"/>
            </a:pPr>
            <a:endParaRPr lang="zh-CN" altLang="en-US" sz="2400" dirty="0">
              <a:solidFill>
                <a:schemeClr val="dk1"/>
              </a:solidFill>
            </a:endParaRPr>
          </a:p>
          <a:p>
            <a:pPr lvl="0" indent="-381000">
              <a:lnSpc>
                <a:spcPct val="93000"/>
              </a:lnSpc>
              <a:buClr>
                <a:schemeClr val="dk1"/>
              </a:buClr>
              <a:buSzPts val="2400"/>
            </a:pPr>
            <a:r>
              <a:rPr lang="en-US" sz="2400" dirty="0">
                <a:solidFill>
                  <a:schemeClr val="dk1"/>
                </a:solidFill>
              </a:rPr>
              <a:t>let</a:t>
            </a:r>
            <a:r>
              <a:rPr lang="zh-CN" altLang="en-US" sz="2400" dirty="0">
                <a:solidFill>
                  <a:schemeClr val="dk1"/>
                </a:solidFill>
              </a:rPr>
              <a:t>是一个关键字示例。</a:t>
            </a:r>
          </a:p>
          <a:p>
            <a:pPr lvl="0" indent="-381000">
              <a:lnSpc>
                <a:spcPct val="93000"/>
              </a:lnSpc>
              <a:buClr>
                <a:schemeClr val="dk1"/>
              </a:buClr>
              <a:buSzPts val="2400"/>
            </a:pPr>
            <a:r>
              <a:rPr lang="zh-CN" altLang="en-US" sz="2400" dirty="0">
                <a:solidFill>
                  <a:schemeClr val="dk1"/>
                </a:solidFill>
              </a:rPr>
              <a:t>我们还看到了哪些其他关键字？</a:t>
            </a:r>
            <a:endParaRPr sz="2400"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68666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4"/>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a:t>How do I declare a variable? How do I assign a new value to it?</a:t>
            </a:r>
            <a:endParaRPr sz="2200"/>
          </a:p>
          <a:p>
            <a:pPr marL="0" lvl="0" indent="0" algn="l" rtl="0">
              <a:spcBef>
                <a:spcPts val="0"/>
              </a:spcBef>
              <a:spcAft>
                <a:spcPts val="0"/>
              </a:spcAft>
              <a:buClr>
                <a:schemeClr val="dk1"/>
              </a:buClr>
              <a:buSzPts val="1100"/>
              <a:buFont typeface="Arial"/>
              <a:buNone/>
            </a:pPr>
            <a:endParaRPr>
              <a:solidFill>
                <a:srgbClr val="15C2D2"/>
              </a:solidFill>
            </a:endParaRPr>
          </a:p>
        </p:txBody>
      </p:sp>
      <p:sp>
        <p:nvSpPr>
          <p:cNvPr id="490" name="Google Shape;490;p64"/>
          <p:cNvSpPr txBox="1"/>
          <p:nvPr/>
        </p:nvSpPr>
        <p:spPr>
          <a:xfrm>
            <a:off x="3264400" y="2542750"/>
            <a:ext cx="5331000" cy="129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Helvetica Neue"/>
                <a:ea typeface="Helvetica Neue"/>
                <a:cs typeface="Helvetica Neue"/>
                <a:sym typeface="Helvetica Neue"/>
              </a:rPr>
              <a:t>Coders will …</a:t>
            </a:r>
            <a:endParaRPr sz="2200">
              <a:latin typeface="Helvetica Neue"/>
              <a:ea typeface="Helvetica Neue"/>
              <a:cs typeface="Helvetica Neue"/>
              <a:sym typeface="Helvetica Neue"/>
            </a:endParaRPr>
          </a:p>
          <a:p>
            <a:pPr marL="0" lvl="0" indent="0" algn="ctr" rtl="0">
              <a:spcBef>
                <a:spcPts val="1000"/>
              </a:spcBef>
              <a:spcAft>
                <a:spcPts val="0"/>
              </a:spcAft>
              <a:buNone/>
            </a:pPr>
            <a:r>
              <a:rPr lang="en" sz="2200">
                <a:latin typeface="Helvetica Neue"/>
                <a:ea typeface="Helvetica Neue"/>
                <a:cs typeface="Helvetica Neue"/>
                <a:sym typeface="Helvetica Neue"/>
              </a:rPr>
              <a:t>create a new </a:t>
            </a:r>
            <a:r>
              <a:rPr lang="en" sz="2200" b="1" u="sng">
                <a:latin typeface="Helvetica Neue"/>
                <a:ea typeface="Helvetica Neue"/>
                <a:cs typeface="Helvetica Neue"/>
                <a:sym typeface="Helvetica Neue"/>
              </a:rPr>
              <a:t>variable</a:t>
            </a:r>
            <a:r>
              <a:rPr lang="en" sz="2200">
                <a:latin typeface="Helvetica Neue"/>
                <a:ea typeface="Helvetica Neue"/>
                <a:cs typeface="Helvetica Neue"/>
                <a:sym typeface="Helvetica Neue"/>
              </a:rPr>
              <a:t>, store </a:t>
            </a:r>
            <a:endParaRPr sz="2200">
              <a:latin typeface="Helvetica Neue"/>
              <a:ea typeface="Helvetica Neue"/>
              <a:cs typeface="Helvetica Neue"/>
              <a:sym typeface="Helvetica Neue"/>
            </a:endParaRPr>
          </a:p>
          <a:p>
            <a:pPr marL="0" lvl="0" indent="0" algn="ctr" rtl="0">
              <a:spcBef>
                <a:spcPts val="0"/>
              </a:spcBef>
              <a:spcAft>
                <a:spcPts val="0"/>
              </a:spcAft>
              <a:buNone/>
            </a:pPr>
            <a:r>
              <a:rPr lang="en" sz="2200">
                <a:latin typeface="Helvetica Neue"/>
                <a:ea typeface="Helvetica Neue"/>
                <a:cs typeface="Helvetica Neue"/>
                <a:sym typeface="Helvetica Neue"/>
              </a:rPr>
              <a:t>information in it, and read its </a:t>
            </a:r>
            <a:r>
              <a:rPr lang="en" sz="2200" b="1" u="sng">
                <a:latin typeface="Helvetica Neue"/>
                <a:ea typeface="Helvetica Neue"/>
                <a:cs typeface="Helvetica Neue"/>
                <a:sym typeface="Helvetica Neue"/>
              </a:rPr>
              <a:t>value</a:t>
            </a:r>
            <a:r>
              <a:rPr lang="en" sz="2200">
                <a:latin typeface="Helvetica Neue"/>
                <a:ea typeface="Helvetica Neue"/>
                <a:cs typeface="Helvetica Neue"/>
                <a:sym typeface="Helvetica Neue"/>
              </a:rPr>
              <a:t>.</a:t>
            </a:r>
            <a:endParaRPr sz="2200">
              <a:latin typeface="Helvetica Neue"/>
              <a:ea typeface="Helvetica Neue"/>
              <a:cs typeface="Helvetica Neue"/>
              <a:sym typeface="Helvetica Neue"/>
            </a:endParaRPr>
          </a:p>
        </p:txBody>
      </p:sp>
      <p:pic>
        <p:nvPicPr>
          <p:cNvPr id="491" name="Google Shape;491;p64"/>
          <p:cNvPicPr preferRelativeResize="0"/>
          <p:nvPr/>
        </p:nvPicPr>
        <p:blipFill>
          <a:blip r:embed="rId3">
            <a:alphaModFix/>
          </a:blip>
          <a:stretch>
            <a:fillRect/>
          </a:stretch>
        </p:blipFill>
        <p:spPr>
          <a:xfrm>
            <a:off x="5310138" y="1254525"/>
            <a:ext cx="1230325" cy="1230325"/>
          </a:xfrm>
          <a:prstGeom prst="rect">
            <a:avLst/>
          </a:prstGeom>
          <a:noFill/>
          <a:ln>
            <a:noFill/>
          </a:ln>
        </p:spPr>
      </p:pic>
    </p:spTree>
    <p:extLst>
      <p:ext uri="{BB962C8B-B14F-4D97-AF65-F5344CB8AC3E}">
        <p14:creationId xmlns:p14="http://schemas.microsoft.com/office/powerpoint/2010/main" val="2567186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After this code runs, what is the value of myFruit?</a:t>
            </a:r>
            <a:endParaRPr b="0">
              <a:solidFill>
                <a:srgbClr val="15C2D2"/>
              </a:solidFill>
              <a:latin typeface="Helvetica Neue"/>
              <a:ea typeface="Helvetica Neue"/>
              <a:cs typeface="Helvetica Neue"/>
              <a:sym typeface="Helvetica Neue"/>
            </a:endParaRPr>
          </a:p>
        </p:txBody>
      </p:sp>
      <p:sp>
        <p:nvSpPr>
          <p:cNvPr id="497" name="Google Shape;497;p65"/>
          <p:cNvSpPr txBox="1">
            <a:spLocks noGrp="1"/>
          </p:cNvSpPr>
          <p:nvPr>
            <p:ph type="body" idx="1"/>
          </p:nvPr>
        </p:nvSpPr>
        <p:spPr>
          <a:xfrm>
            <a:off x="3271500" y="1538800"/>
            <a:ext cx="5323800" cy="308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latin typeface="Helvetica Neue"/>
                <a:ea typeface="Helvetica Neue"/>
                <a:cs typeface="Helvetica Neue"/>
                <a:sym typeface="Helvetica Neue"/>
              </a:rPr>
              <a:t> </a:t>
            </a:r>
            <a:endParaRPr sz="2400">
              <a:solidFill>
                <a:srgbClr val="000000"/>
              </a:solidFill>
              <a:latin typeface="Helvetica Neue"/>
              <a:ea typeface="Helvetica Neue"/>
              <a:cs typeface="Helvetica Neue"/>
              <a:sym typeface="Helvetica Neue"/>
            </a:endParaRPr>
          </a:p>
          <a:p>
            <a:pPr marL="0" lvl="0" indent="0" algn="l" rtl="0">
              <a:spcBef>
                <a:spcPts val="0"/>
              </a:spcBef>
              <a:spcAft>
                <a:spcPts val="0"/>
              </a:spcAft>
              <a:buNone/>
            </a:pPr>
            <a:endParaRPr sz="2400">
              <a:solidFill>
                <a:srgbClr val="000000"/>
              </a:solidFill>
              <a:latin typeface="Helvetica Neue"/>
              <a:ea typeface="Helvetica Neue"/>
              <a:cs typeface="Helvetica Neue"/>
              <a:sym typeface="Helvetica Neue"/>
            </a:endParaRPr>
          </a:p>
          <a:p>
            <a:pPr marL="0" lvl="0" indent="0" algn="l" rtl="0">
              <a:spcBef>
                <a:spcPts val="0"/>
              </a:spcBef>
              <a:spcAft>
                <a:spcPts val="0"/>
              </a:spcAft>
              <a:buNone/>
            </a:pPr>
            <a:endParaRPr sz="2400">
              <a:solidFill>
                <a:srgbClr val="000000"/>
              </a:solidFill>
              <a:latin typeface="Helvetica Neue"/>
              <a:ea typeface="Helvetica Neue"/>
              <a:cs typeface="Helvetica Neue"/>
              <a:sym typeface="Helvetica Neue"/>
            </a:endParaRPr>
          </a:p>
          <a:p>
            <a:pPr marL="0" lvl="0" indent="0" algn="l" rtl="0">
              <a:spcBef>
                <a:spcPts val="0"/>
              </a:spcBef>
              <a:spcAft>
                <a:spcPts val="0"/>
              </a:spcAft>
              <a:buNone/>
            </a:pPr>
            <a:endParaRPr sz="2400">
              <a:solidFill>
                <a:srgbClr val="000000"/>
              </a:solidFill>
              <a:latin typeface="Helvetica Neue"/>
              <a:ea typeface="Helvetica Neue"/>
              <a:cs typeface="Helvetica Neue"/>
              <a:sym typeface="Helvetica Neue"/>
            </a:endParaRPr>
          </a:p>
          <a:p>
            <a:pPr marL="0" lvl="0" indent="0" algn="l" rtl="0">
              <a:spcBef>
                <a:spcPts val="0"/>
              </a:spcBef>
              <a:spcAft>
                <a:spcPts val="0"/>
              </a:spcAft>
              <a:buNone/>
            </a:pPr>
            <a:endParaRPr sz="240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240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2400">
              <a:solidFill>
                <a:srgbClr val="15C2D2"/>
              </a:solidFill>
              <a:latin typeface="Helvetica Neue"/>
              <a:ea typeface="Helvetica Neue"/>
              <a:cs typeface="Helvetica Neue"/>
              <a:sym typeface="Helvetica Neue"/>
            </a:endParaRPr>
          </a:p>
          <a:p>
            <a:pPr marL="0" lvl="0" indent="0" algn="l" rtl="0">
              <a:spcBef>
                <a:spcPts val="0"/>
              </a:spcBef>
              <a:spcAft>
                <a:spcPts val="0"/>
              </a:spcAft>
              <a:buNone/>
            </a:pPr>
            <a:endParaRPr sz="2400">
              <a:latin typeface="Helvetica Neue"/>
              <a:ea typeface="Helvetica Neue"/>
              <a:cs typeface="Helvetica Neue"/>
              <a:sym typeface="Helvetica Neue"/>
            </a:endParaRPr>
          </a:p>
        </p:txBody>
      </p:sp>
      <p:sp>
        <p:nvSpPr>
          <p:cNvPr id="498" name="Google Shape;498;p65"/>
          <p:cNvSpPr txBox="1"/>
          <p:nvPr/>
        </p:nvSpPr>
        <p:spPr>
          <a:xfrm>
            <a:off x="4750200" y="2658625"/>
            <a:ext cx="2366400" cy="17286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Font typeface="Helvetica Neue"/>
              <a:buAutoNum type="alphaLcParenR"/>
            </a:pPr>
            <a:r>
              <a:rPr lang="en" sz="2200">
                <a:solidFill>
                  <a:schemeClr val="dk1"/>
                </a:solidFill>
                <a:latin typeface="Helvetica Neue"/>
                <a:ea typeface="Helvetica Neue"/>
                <a:cs typeface="Helvetica Neue"/>
                <a:sym typeface="Helvetica Neue"/>
              </a:rPr>
              <a:t>"cherries"</a:t>
            </a:r>
            <a:endParaRPr sz="2200">
              <a:latin typeface="Helvetica Neue"/>
              <a:ea typeface="Helvetica Neue"/>
              <a:cs typeface="Helvetica Neue"/>
              <a:sym typeface="Helvetica Neue"/>
            </a:endParaRPr>
          </a:p>
          <a:p>
            <a:pPr marL="457200" lvl="0" indent="-368300" algn="l" rtl="0">
              <a:lnSpc>
                <a:spcPct val="115000"/>
              </a:lnSpc>
              <a:spcBef>
                <a:spcPts val="0"/>
              </a:spcBef>
              <a:spcAft>
                <a:spcPts val="0"/>
              </a:spcAft>
              <a:buSzPts val="2200"/>
              <a:buFont typeface="Helvetica Neue"/>
              <a:buAutoNum type="alphaLcParenR"/>
            </a:pPr>
            <a:r>
              <a:rPr lang="en" sz="2200">
                <a:latin typeface="Helvetica Neue"/>
                <a:ea typeface="Helvetica Neue"/>
                <a:cs typeface="Helvetica Neue"/>
                <a:sym typeface="Helvetica Neue"/>
              </a:rPr>
              <a:t>"pineapple"</a:t>
            </a:r>
            <a:endParaRPr sz="2200">
              <a:latin typeface="Helvetica Neue"/>
              <a:ea typeface="Helvetica Neue"/>
              <a:cs typeface="Helvetica Neue"/>
              <a:sym typeface="Helvetica Neue"/>
            </a:endParaRPr>
          </a:p>
          <a:p>
            <a:pPr marL="457200" lvl="0" indent="-368300" algn="l" rtl="0">
              <a:lnSpc>
                <a:spcPct val="115000"/>
              </a:lnSpc>
              <a:spcBef>
                <a:spcPts val="0"/>
              </a:spcBef>
              <a:spcAft>
                <a:spcPts val="0"/>
              </a:spcAft>
              <a:buSzPts val="2200"/>
              <a:buFont typeface="Helvetica Neue"/>
              <a:buAutoNum type="alphaLcParenR"/>
            </a:pPr>
            <a:r>
              <a:rPr lang="en" sz="2200">
                <a:latin typeface="Helvetica Neue"/>
                <a:ea typeface="Helvetica Neue"/>
                <a:cs typeface="Helvetica Neue"/>
                <a:sym typeface="Helvetica Neue"/>
              </a:rPr>
              <a:t>"apple"</a:t>
            </a:r>
            <a:endParaRPr sz="2200">
              <a:latin typeface="Helvetica Neue"/>
              <a:ea typeface="Helvetica Neue"/>
              <a:cs typeface="Helvetica Neue"/>
              <a:sym typeface="Helvetica Neue"/>
            </a:endParaRPr>
          </a:p>
          <a:p>
            <a:pPr marL="457200" lvl="0" indent="-368300" algn="l" rtl="0">
              <a:lnSpc>
                <a:spcPct val="115000"/>
              </a:lnSpc>
              <a:spcBef>
                <a:spcPts val="0"/>
              </a:spcBef>
              <a:spcAft>
                <a:spcPts val="0"/>
              </a:spcAft>
              <a:buSzPts val="2200"/>
              <a:buFont typeface="Helvetica Neue"/>
              <a:buAutoNum type="alphaLcParenR"/>
            </a:pPr>
            <a:r>
              <a:rPr lang="en" sz="2200">
                <a:latin typeface="Helvetica Neue"/>
                <a:ea typeface="Helvetica Neue"/>
                <a:cs typeface="Helvetica Neue"/>
                <a:sym typeface="Helvetica Neue"/>
              </a:rPr>
              <a:t>let</a:t>
            </a:r>
            <a:endParaRPr sz="2200">
              <a:latin typeface="Helvetica Neue"/>
              <a:ea typeface="Helvetica Neue"/>
              <a:cs typeface="Helvetica Neue"/>
              <a:sym typeface="Helvetica Neue"/>
            </a:endParaRPr>
          </a:p>
        </p:txBody>
      </p:sp>
      <p:pic>
        <p:nvPicPr>
          <p:cNvPr id="499" name="Google Shape;499;p65"/>
          <p:cNvPicPr preferRelativeResize="0"/>
          <p:nvPr/>
        </p:nvPicPr>
        <p:blipFill>
          <a:blip r:embed="rId3">
            <a:alphaModFix/>
          </a:blip>
          <a:stretch>
            <a:fillRect/>
          </a:stretch>
        </p:blipFill>
        <p:spPr>
          <a:xfrm>
            <a:off x="2953506" y="877825"/>
            <a:ext cx="5685531" cy="1381800"/>
          </a:xfrm>
          <a:prstGeom prst="rect">
            <a:avLst/>
          </a:prstGeom>
          <a:noFill/>
          <a:ln w="9525" cap="flat" cmpd="sng">
            <a:solidFill>
              <a:srgbClr val="CCCCCC"/>
            </a:solidFill>
            <a:prstDash val="solid"/>
            <a:round/>
            <a:headEnd type="none" w="sm" len="sm"/>
            <a:tailEnd type="none" w="sm" len="sm"/>
          </a:ln>
        </p:spPr>
      </p:pic>
    </p:spTree>
    <p:extLst>
      <p:ext uri="{BB962C8B-B14F-4D97-AF65-F5344CB8AC3E}">
        <p14:creationId xmlns:p14="http://schemas.microsoft.com/office/powerpoint/2010/main" val="1995905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8"/>
          <p:cNvSpPr txBox="1">
            <a:spLocks noGrp="1"/>
          </p:cNvSpPr>
          <p:nvPr>
            <p:ph type="ctrTitle"/>
          </p:nvPr>
        </p:nvSpPr>
        <p:spPr>
          <a:xfrm>
            <a:off x="3259500" y="356525"/>
            <a:ext cx="5331600" cy="16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On a piece of paper:</a:t>
            </a:r>
            <a:endParaRPr/>
          </a:p>
          <a:p>
            <a:pPr marL="457200" lvl="0" indent="-381000" algn="l" rtl="0">
              <a:spcBef>
                <a:spcPts val="0"/>
              </a:spcBef>
              <a:spcAft>
                <a:spcPts val="0"/>
              </a:spcAft>
              <a:buSzPts val="2400"/>
              <a:buAutoNum type="arabicPeriod"/>
            </a:pPr>
            <a:r>
              <a:rPr lang="en"/>
              <a:t>Declare a variable named </a:t>
            </a:r>
            <a:r>
              <a:rPr lang="en" b="1">
                <a:highlight>
                  <a:srgbClr val="EFEFEF"/>
                </a:highlight>
                <a:latin typeface="Consolas"/>
                <a:ea typeface="Consolas"/>
                <a:cs typeface="Consolas"/>
                <a:sym typeface="Consolas"/>
              </a:rPr>
              <a:t>greeting</a:t>
            </a:r>
            <a:r>
              <a:rPr lang="en">
                <a:highlight>
                  <a:srgbClr val="EFEFEF"/>
                </a:highlight>
                <a:latin typeface="Consolas"/>
                <a:ea typeface="Consolas"/>
                <a:cs typeface="Consolas"/>
                <a:sym typeface="Consolas"/>
              </a:rPr>
              <a:t> </a:t>
            </a:r>
            <a:r>
              <a:rPr lang="en"/>
              <a:t>and give it the value “Hello!”</a:t>
            </a:r>
            <a:endParaRPr/>
          </a:p>
          <a:p>
            <a:pPr marL="457200" lvl="0" indent="-381000" algn="l" rtl="0">
              <a:spcBef>
                <a:spcPts val="0"/>
              </a:spcBef>
              <a:spcAft>
                <a:spcPts val="0"/>
              </a:spcAft>
              <a:buSzPts val="2400"/>
              <a:buAutoNum type="arabicPeriod"/>
            </a:pPr>
            <a:r>
              <a:rPr lang="en"/>
              <a:t>Declare another variable named </a:t>
            </a:r>
            <a:r>
              <a:rPr lang="en" b="1">
                <a:highlight>
                  <a:srgbClr val="EFEFEF"/>
                </a:highlight>
                <a:latin typeface="Consolas"/>
                <a:ea typeface="Consolas"/>
                <a:cs typeface="Consolas"/>
                <a:sym typeface="Consolas"/>
              </a:rPr>
              <a:t>age</a:t>
            </a:r>
            <a:r>
              <a:rPr lang="en"/>
              <a:t> and give it the value 15.</a:t>
            </a:r>
            <a:endParaRPr/>
          </a:p>
          <a:p>
            <a:pPr marL="0" lvl="0" indent="0" algn="l" rtl="0">
              <a:spcBef>
                <a:spcPts val="0"/>
              </a:spcBef>
              <a:spcAft>
                <a:spcPts val="0"/>
              </a:spcAft>
              <a:buClr>
                <a:schemeClr val="dk1"/>
              </a:buClr>
              <a:buSzPts val="1100"/>
              <a:buFont typeface="Arial"/>
              <a:buNone/>
            </a:pPr>
            <a:endParaRPr/>
          </a:p>
        </p:txBody>
      </p:sp>
      <p:pic>
        <p:nvPicPr>
          <p:cNvPr id="246" name="Google Shape;246;p38" descr="value-container.jpg"/>
          <p:cNvPicPr preferRelativeResize="0"/>
          <p:nvPr/>
        </p:nvPicPr>
        <p:blipFill>
          <a:blip r:embed="rId3">
            <a:alphaModFix/>
          </a:blip>
          <a:stretch>
            <a:fillRect/>
          </a:stretch>
        </p:blipFill>
        <p:spPr>
          <a:xfrm>
            <a:off x="4995288" y="2808175"/>
            <a:ext cx="1860026" cy="1818700"/>
          </a:xfrm>
          <a:prstGeom prst="rect">
            <a:avLst/>
          </a:prstGeom>
          <a:noFill/>
          <a:ln>
            <a:noFill/>
          </a:ln>
        </p:spPr>
      </p:pic>
      <p:pic>
        <p:nvPicPr>
          <p:cNvPr id="247" name="Google Shape;247;p38" descr="Here's a simple 5 minute countdown timer since I could find a simple one I liked.&#10;&#10;4K Download: https://github.com/iamkeeler/FiveMinute/raw/master/Renders/Five_Minute_Black_BG.mp4&#10;Font: Open Sans&#10;Sound: None&#10;Background: Black&#10;Adobe Premiere Pro Project: https://github.com/iamkeeler/FiveMinute" title="Five Minute Countdown Timer with Source">
            <a:hlinkClick r:id="rId4"/>
          </p:cNvPr>
          <p:cNvPicPr preferRelativeResize="0"/>
          <p:nvPr/>
        </p:nvPicPr>
        <p:blipFill>
          <a:blip r:embed="rId5">
            <a:alphaModFix/>
          </a:blip>
          <a:stretch>
            <a:fillRect/>
          </a:stretch>
        </p:blipFill>
        <p:spPr>
          <a:xfrm>
            <a:off x="347511" y="2504246"/>
            <a:ext cx="2048189" cy="1536150"/>
          </a:xfrm>
          <a:prstGeom prst="rect">
            <a:avLst/>
          </a:prstGeom>
          <a:noFill/>
          <a:ln>
            <a:noFill/>
          </a:ln>
        </p:spPr>
      </p:pic>
      <p:sp>
        <p:nvSpPr>
          <p:cNvPr id="248" name="Google Shape;248;p38"/>
          <p:cNvSpPr txBox="1"/>
          <p:nvPr/>
        </p:nvSpPr>
        <p:spPr>
          <a:xfrm>
            <a:off x="126450" y="1978275"/>
            <a:ext cx="2490600" cy="4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Helvetica Neue"/>
                <a:ea typeface="Helvetica Neue"/>
                <a:cs typeface="Helvetica Neue"/>
                <a:sym typeface="Helvetica Neue"/>
              </a:rPr>
              <a:t>Paper</a:t>
            </a:r>
            <a:endParaRPr sz="1800" b="1">
              <a:latin typeface="Helvetica Neue"/>
              <a:ea typeface="Helvetica Neue"/>
              <a:cs typeface="Helvetica Neue"/>
              <a:sym typeface="Helvetica Neue"/>
            </a:endParaRPr>
          </a:p>
        </p:txBody>
      </p:sp>
    </p:spTree>
    <p:extLst>
      <p:ext uri="{BB962C8B-B14F-4D97-AF65-F5344CB8AC3E}">
        <p14:creationId xmlns:p14="http://schemas.microsoft.com/office/powerpoint/2010/main" val="2094707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9"/>
          <p:cNvSpPr txBox="1">
            <a:spLocks noGrp="1"/>
          </p:cNvSpPr>
          <p:nvPr>
            <p:ph type="ctrTitle"/>
          </p:nvPr>
        </p:nvSpPr>
        <p:spPr>
          <a:xfrm>
            <a:off x="3264400" y="356525"/>
            <a:ext cx="5331000" cy="3107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dirty="0"/>
              <a:t>Open </a:t>
            </a:r>
            <a:r>
              <a:rPr lang="en" u="sng" dirty="0">
                <a:solidFill>
                  <a:schemeClr val="hlink"/>
                </a:solidFill>
                <a:hlinkClick r:id="rId3"/>
              </a:rPr>
              <a:t>popcode</a:t>
            </a:r>
            <a:r>
              <a:rPr lang="en" dirty="0"/>
              <a:t>:</a:t>
            </a:r>
            <a:endParaRPr sz="1800" dirty="0"/>
          </a:p>
          <a:p>
            <a:pPr marL="457200" lvl="0" indent="-381000">
              <a:lnSpc>
                <a:spcPct val="93000"/>
              </a:lnSpc>
              <a:buAutoNum type="arabicPeriod"/>
            </a:pPr>
            <a:r>
              <a:rPr lang="zh-CN" altLang="en-US" dirty="0"/>
              <a:t>声明一个名为</a:t>
            </a:r>
            <a:r>
              <a:rPr lang="en-US" dirty="0"/>
              <a:t>greeting</a:t>
            </a:r>
            <a:r>
              <a:rPr lang="zh-CN" altLang="en-US" dirty="0"/>
              <a:t>的变量，并将其值设为“ </a:t>
            </a:r>
            <a:r>
              <a:rPr lang="en-US" dirty="0"/>
              <a:t>Hello！”。</a:t>
            </a:r>
            <a:br>
              <a:rPr lang="en-US" dirty="0"/>
            </a:br>
            <a:r>
              <a:rPr lang="zh-CN" altLang="en-US" dirty="0"/>
              <a:t>声明另一个名为</a:t>
            </a:r>
            <a:r>
              <a:rPr lang="en-US" dirty="0"/>
              <a:t>age</a:t>
            </a:r>
            <a:r>
              <a:rPr lang="zh-CN" altLang="en-US" dirty="0"/>
              <a:t>的变量，并将其值设置为</a:t>
            </a:r>
            <a:r>
              <a:rPr lang="en-US" altLang="zh-CN" dirty="0"/>
              <a:t>15</a:t>
            </a:r>
            <a:r>
              <a:rPr lang="zh-CN" altLang="en-US" dirty="0"/>
              <a:t>。</a:t>
            </a:r>
            <a:endParaRPr sz="2000" dirty="0"/>
          </a:p>
        </p:txBody>
      </p:sp>
      <p:pic>
        <p:nvPicPr>
          <p:cNvPr id="254" name="Google Shape;254;p39" descr="value-container.jpg"/>
          <p:cNvPicPr preferRelativeResize="0"/>
          <p:nvPr/>
        </p:nvPicPr>
        <p:blipFill>
          <a:blip r:embed="rId4">
            <a:alphaModFix/>
          </a:blip>
          <a:stretch>
            <a:fillRect/>
          </a:stretch>
        </p:blipFill>
        <p:spPr>
          <a:xfrm>
            <a:off x="4901200" y="2624153"/>
            <a:ext cx="2048200" cy="2002723"/>
          </a:xfrm>
          <a:prstGeom prst="rect">
            <a:avLst/>
          </a:prstGeom>
          <a:noFill/>
          <a:ln>
            <a:noFill/>
          </a:ln>
        </p:spPr>
      </p:pic>
      <p:sp>
        <p:nvSpPr>
          <p:cNvPr id="255" name="Google Shape;255;p39"/>
          <p:cNvSpPr txBox="1"/>
          <p:nvPr/>
        </p:nvSpPr>
        <p:spPr>
          <a:xfrm>
            <a:off x="126450" y="1978275"/>
            <a:ext cx="2490600" cy="4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Helvetica Neue"/>
                <a:ea typeface="Helvetica Neue"/>
                <a:cs typeface="Helvetica Neue"/>
                <a:sym typeface="Helvetica Neue"/>
              </a:rPr>
              <a:t>Computer</a:t>
            </a:r>
            <a:endParaRPr sz="1800" b="1">
              <a:latin typeface="Helvetica Neue"/>
              <a:ea typeface="Helvetica Neue"/>
              <a:cs typeface="Helvetica Neue"/>
              <a:sym typeface="Helvetica Neue"/>
            </a:endParaRPr>
          </a:p>
        </p:txBody>
      </p:sp>
      <p:pic>
        <p:nvPicPr>
          <p:cNvPr id="256" name="Google Shape;256;p39" descr="Here's a simple 5 minute countdown timer since I could find a simple one I liked.&#10;&#10;4K Download: https://github.com/iamkeeler/FiveMinute/raw/master/Renders/Five_Minute_Black_BG.mp4&#10;Font: Open Sans&#10;Sound: None&#10;Background: Black&#10;Adobe Premiere Pro Project: https://github.com/iamkeeler/FiveMinute" title="Five Minute Countdown Timer with Source">
            <a:hlinkClick r:id="rId5"/>
          </p:cNvPr>
          <p:cNvPicPr preferRelativeResize="0"/>
          <p:nvPr/>
        </p:nvPicPr>
        <p:blipFill>
          <a:blip r:embed="rId6">
            <a:alphaModFix/>
          </a:blip>
          <a:stretch>
            <a:fillRect/>
          </a:stretch>
        </p:blipFill>
        <p:spPr>
          <a:xfrm>
            <a:off x="347511" y="2504246"/>
            <a:ext cx="2048189" cy="1536150"/>
          </a:xfrm>
          <a:prstGeom prst="rect">
            <a:avLst/>
          </a:prstGeom>
          <a:noFill/>
          <a:ln>
            <a:noFill/>
          </a:ln>
        </p:spPr>
      </p:pic>
    </p:spTree>
    <p:extLst>
      <p:ext uri="{BB962C8B-B14F-4D97-AF65-F5344CB8AC3E}">
        <p14:creationId xmlns:p14="http://schemas.microsoft.com/office/powerpoint/2010/main" val="35422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1"/>
          <p:cNvSpPr txBox="1">
            <a:spLocks noGrp="1"/>
          </p:cNvSpPr>
          <p:nvPr>
            <p:ph type="ctrTitle"/>
          </p:nvPr>
        </p:nvSpPr>
        <p:spPr>
          <a:xfrm>
            <a:off x="126300" y="1728250"/>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u="sng" dirty="0">
                <a:solidFill>
                  <a:schemeClr val="hlink"/>
                </a:solidFill>
                <a:hlinkClick r:id="rId3"/>
              </a:rPr>
              <a:t>Let’s Practice Together</a:t>
            </a:r>
            <a:endParaRPr sz="2200" dirty="0"/>
          </a:p>
          <a:p>
            <a:pPr marL="0" lvl="0" indent="0" algn="l" rtl="0">
              <a:spcBef>
                <a:spcPts val="1000"/>
              </a:spcBef>
              <a:spcAft>
                <a:spcPts val="0"/>
              </a:spcAft>
              <a:buClr>
                <a:schemeClr val="dk1"/>
              </a:buClr>
              <a:buSzPts val="1100"/>
              <a:buFont typeface="Arial"/>
              <a:buNone/>
            </a:pPr>
            <a:r>
              <a:rPr lang="en" sz="2200" dirty="0"/>
              <a:t>Declare a variable, assign a value to it, and display its current value.</a:t>
            </a:r>
            <a:endParaRPr sz="2200" dirty="0"/>
          </a:p>
        </p:txBody>
      </p:sp>
      <p:sp>
        <p:nvSpPr>
          <p:cNvPr id="2" name="矩形 1">
            <a:extLst>
              <a:ext uri="{FF2B5EF4-FFF2-40B4-BE49-F238E27FC236}">
                <a16:creationId xmlns:a16="http://schemas.microsoft.com/office/drawing/2014/main" id="{19BAB6A1-A926-D845-8826-0E5FDCA590CE}"/>
              </a:ext>
            </a:extLst>
          </p:cNvPr>
          <p:cNvSpPr/>
          <p:nvPr/>
        </p:nvSpPr>
        <p:spPr>
          <a:xfrm>
            <a:off x="3639300" y="490865"/>
            <a:ext cx="4572000" cy="738664"/>
          </a:xfrm>
          <a:prstGeom prst="rect">
            <a:avLst/>
          </a:prstGeom>
        </p:spPr>
        <p:txBody>
          <a:bodyPr>
            <a:spAutoFit/>
          </a:bodyPr>
          <a:lstStyle/>
          <a:p>
            <a:r>
              <a:rPr lang="en-US" altLang="zh-CN" dirty="0">
                <a:hlinkClick r:id="rId4"/>
              </a:rPr>
              <a:t>https://popcode.org/?snapshot=ba42cde2-7434-4e0a-831a-b8de92c9442d</a:t>
            </a:r>
            <a:endParaRPr lang="en-US" altLang="zh-CN" dirty="0"/>
          </a:p>
          <a:p>
            <a:endParaRPr lang="zh-CN" altLang="en-US" dirty="0"/>
          </a:p>
        </p:txBody>
      </p:sp>
      <p:pic>
        <p:nvPicPr>
          <p:cNvPr id="4" name="图片 3">
            <a:extLst>
              <a:ext uri="{FF2B5EF4-FFF2-40B4-BE49-F238E27FC236}">
                <a16:creationId xmlns:a16="http://schemas.microsoft.com/office/drawing/2014/main" id="{B7B15032-4795-F042-9373-567C201EA2C5}"/>
              </a:ext>
            </a:extLst>
          </p:cNvPr>
          <p:cNvPicPr>
            <a:picLocks noChangeAspect="1"/>
          </p:cNvPicPr>
          <p:nvPr/>
        </p:nvPicPr>
        <p:blipFill>
          <a:blip r:embed="rId5"/>
          <a:stretch>
            <a:fillRect/>
          </a:stretch>
        </p:blipFill>
        <p:spPr>
          <a:xfrm>
            <a:off x="3122667" y="1343150"/>
            <a:ext cx="5778500" cy="3492500"/>
          </a:xfrm>
          <a:prstGeom prst="rect">
            <a:avLst/>
          </a:prstGeom>
        </p:spPr>
      </p:pic>
    </p:spTree>
    <p:extLst>
      <p:ext uri="{BB962C8B-B14F-4D97-AF65-F5344CB8AC3E}">
        <p14:creationId xmlns:p14="http://schemas.microsoft.com/office/powerpoint/2010/main" val="2582237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0"/>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identify </a:t>
            </a:r>
            <a:r>
              <a:rPr lang="en" b="1" u="sng">
                <a:solidFill>
                  <a:srgbClr val="FFAA7B"/>
                </a:solidFill>
              </a:rPr>
              <a:t>strings</a:t>
            </a:r>
            <a:r>
              <a:rPr lang="en"/>
              <a:t> and </a:t>
            </a:r>
            <a:r>
              <a:rPr lang="en" b="1" u="sng">
                <a:solidFill>
                  <a:srgbClr val="FFAA7B"/>
                </a:solidFill>
              </a:rPr>
              <a:t>numbers</a:t>
            </a:r>
            <a:r>
              <a:rPr lang="en"/>
              <a:t> as data </a:t>
            </a:r>
            <a:r>
              <a:rPr lang="en" b="1" u="sng">
                <a:solidFill>
                  <a:srgbClr val="FFAA7B"/>
                </a:solidFill>
              </a:rPr>
              <a:t>types</a:t>
            </a:r>
            <a:r>
              <a:rPr lang="en"/>
              <a:t> and differentiate between them.</a:t>
            </a:r>
            <a:endParaRPr>
              <a:solidFill>
                <a:srgbClr val="FFFFFF"/>
              </a:solidFill>
            </a:endParaRPr>
          </a:p>
          <a:p>
            <a:pPr marL="0" lvl="0" indent="0" algn="ctr" rtl="0">
              <a:spcBef>
                <a:spcPts val="0"/>
              </a:spcBef>
              <a:spcAft>
                <a:spcPts val="0"/>
              </a:spcAft>
              <a:buNone/>
            </a:pPr>
            <a:endParaRPr>
              <a:solidFill>
                <a:srgbClr val="15C2D2"/>
              </a:solidFill>
            </a:endParaRPr>
          </a:p>
        </p:txBody>
      </p:sp>
      <p:sp>
        <p:nvSpPr>
          <p:cNvPr id="262" name="Google Shape;262;p40"/>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Vocabulary:  </a:t>
            </a:r>
            <a:r>
              <a:rPr lang="en">
                <a:solidFill>
                  <a:srgbClr val="FFAA7B"/>
                </a:solidFill>
              </a:rPr>
              <a:t>types, number, </a:t>
            </a:r>
            <a:r>
              <a:rPr lang="en">
                <a:solidFill>
                  <a:srgbClr val="FFFFFF"/>
                </a:solidFill>
              </a:rPr>
              <a:t>and</a:t>
            </a:r>
            <a:r>
              <a:rPr lang="en">
                <a:solidFill>
                  <a:srgbClr val="FFAA7B"/>
                </a:solidFill>
              </a:rPr>
              <a:t> string</a:t>
            </a:r>
            <a:endParaRPr>
              <a:solidFill>
                <a:srgbClr val="FFAA7B"/>
              </a:solidFill>
            </a:endParaRPr>
          </a:p>
        </p:txBody>
      </p:sp>
      <p:pic>
        <p:nvPicPr>
          <p:cNvPr id="263" name="Google Shape;263;p40"/>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2507105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1"/>
          <p:cNvPicPr preferRelativeResize="0"/>
          <p:nvPr/>
        </p:nvPicPr>
        <p:blipFill>
          <a:blip r:embed="rId3">
            <a:alphaModFix/>
          </a:blip>
          <a:stretch>
            <a:fillRect/>
          </a:stretch>
        </p:blipFill>
        <p:spPr>
          <a:xfrm>
            <a:off x="4351525" y="1300150"/>
            <a:ext cx="4093650" cy="3288700"/>
          </a:xfrm>
          <a:prstGeom prst="rect">
            <a:avLst/>
          </a:prstGeom>
          <a:noFill/>
          <a:ln>
            <a:noFill/>
          </a:ln>
        </p:spPr>
      </p:pic>
      <p:sp>
        <p:nvSpPr>
          <p:cNvPr id="269" name="Google Shape;269;p4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Connections</a:t>
            </a:r>
            <a:endParaRPr/>
          </a:p>
        </p:txBody>
      </p:sp>
      <p:sp>
        <p:nvSpPr>
          <p:cNvPr id="270" name="Google Shape;270;p41"/>
          <p:cNvSpPr/>
          <p:nvPr/>
        </p:nvSpPr>
        <p:spPr>
          <a:xfrm>
            <a:off x="6015445" y="3884093"/>
            <a:ext cx="2016000" cy="704700"/>
          </a:xfrm>
          <a:prstGeom prst="rect">
            <a:avLst/>
          </a:prstGeom>
          <a:noFill/>
          <a:ln w="38100" cap="flat" cmpd="sng">
            <a:solidFill>
              <a:srgbClr val="EF53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1"/>
          <p:cNvSpPr txBox="1">
            <a:spLocks noGrp="1"/>
          </p:cNvSpPr>
          <p:nvPr>
            <p:ph type="body" idx="1"/>
          </p:nvPr>
        </p:nvSpPr>
        <p:spPr>
          <a:xfrm>
            <a:off x="539500" y="1257300"/>
            <a:ext cx="3465000" cy="337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Helvetica Neue"/>
                <a:ea typeface="Helvetica Neue"/>
                <a:cs typeface="Helvetica Neue"/>
                <a:sym typeface="Helvetica Neue"/>
              </a:rPr>
              <a:t>Have you ever tried to sign up for something and gotten an error message?</a:t>
            </a:r>
            <a:endParaRPr sz="2400">
              <a:latin typeface="Helvetica Neue"/>
              <a:ea typeface="Helvetica Neue"/>
              <a:cs typeface="Helvetica Neue"/>
              <a:sym typeface="Helvetica Neue"/>
            </a:endParaRPr>
          </a:p>
          <a:p>
            <a:pPr marL="0" lvl="0" indent="0" algn="l" rtl="0">
              <a:spcBef>
                <a:spcPts val="0"/>
              </a:spcBef>
              <a:spcAft>
                <a:spcPts val="0"/>
              </a:spcAft>
              <a:buNone/>
            </a:pPr>
            <a:endParaRPr sz="2400">
              <a:latin typeface="Helvetica Neue"/>
              <a:ea typeface="Helvetica Neue"/>
              <a:cs typeface="Helvetica Neue"/>
              <a:sym typeface="Helvetica Neue"/>
            </a:endParaRPr>
          </a:p>
          <a:p>
            <a:pPr marL="0" lvl="0" indent="0" algn="l" rtl="0">
              <a:spcBef>
                <a:spcPts val="0"/>
              </a:spcBef>
              <a:spcAft>
                <a:spcPts val="0"/>
              </a:spcAft>
              <a:buNone/>
            </a:pPr>
            <a:r>
              <a:rPr lang="en" sz="2400">
                <a:latin typeface="Helvetica Neue"/>
                <a:ea typeface="Helvetica Neue"/>
                <a:cs typeface="Helvetica Neue"/>
                <a:sym typeface="Helvetica Neue"/>
              </a:rPr>
              <a:t>How does Snapchat know that this is not a phone number?</a:t>
            </a:r>
            <a:endParaRPr sz="2400">
              <a:latin typeface="Helvetica Neue"/>
              <a:ea typeface="Helvetica Neue"/>
              <a:cs typeface="Helvetica Neue"/>
              <a:sym typeface="Helvetica Neue"/>
            </a:endParaRPr>
          </a:p>
        </p:txBody>
      </p:sp>
    </p:spTree>
    <p:extLst>
      <p:ext uri="{BB962C8B-B14F-4D97-AF65-F5344CB8AC3E}">
        <p14:creationId xmlns:p14="http://schemas.microsoft.com/office/powerpoint/2010/main" val="385314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8"/>
          <p:cNvSpPr txBox="1">
            <a:spLocks noGrp="1"/>
          </p:cNvSpPr>
          <p:nvPr>
            <p:ph type="ctrTitle"/>
          </p:nvPr>
        </p:nvSpPr>
        <p:spPr>
          <a:xfrm>
            <a:off x="202650" y="1816750"/>
            <a:ext cx="2490600" cy="300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t>We need a “programming” language to make our website interactive!</a:t>
            </a:r>
            <a:endParaRPr/>
          </a:p>
        </p:txBody>
      </p:sp>
      <p:sp>
        <p:nvSpPr>
          <p:cNvPr id="283" name="Google Shape;283;p38"/>
          <p:cNvSpPr txBox="1"/>
          <p:nvPr/>
        </p:nvSpPr>
        <p:spPr>
          <a:xfrm>
            <a:off x="3264400" y="403412"/>
            <a:ext cx="5477400" cy="4300813"/>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 sz="2000" dirty="0">
                <a:latin typeface="Helvetica Neue"/>
                <a:ea typeface="Helvetica Neue"/>
                <a:cs typeface="Helvetica Neue"/>
                <a:sym typeface="Helvetica Neue"/>
              </a:rPr>
              <a:t>A </a:t>
            </a:r>
            <a:r>
              <a:rPr lang="en" sz="2000" b="1" u="sng" dirty="0">
                <a:solidFill>
                  <a:srgbClr val="FFAA7B"/>
                </a:solidFill>
                <a:latin typeface="Helvetica Neue"/>
                <a:ea typeface="Helvetica Neue"/>
                <a:cs typeface="Helvetica Neue"/>
                <a:sym typeface="Helvetica Neue"/>
              </a:rPr>
              <a:t>program</a:t>
            </a:r>
            <a:r>
              <a:rPr lang="en" sz="2000" dirty="0">
                <a:latin typeface="Helvetica Neue"/>
                <a:ea typeface="Helvetica Neue"/>
                <a:cs typeface="Helvetica Neue"/>
                <a:sym typeface="Helvetica Neue"/>
              </a:rPr>
              <a:t> </a:t>
            </a:r>
            <a:r>
              <a:rPr lang="zh-CN" altLang="en-US" sz="2000" dirty="0">
                <a:latin typeface="Helvetica Neue"/>
                <a:ea typeface="Helvetica Neue"/>
                <a:cs typeface="Helvetica Neue"/>
                <a:sym typeface="Helvetica Neue"/>
              </a:rPr>
              <a:t>程序 </a:t>
            </a:r>
            <a:r>
              <a:rPr lang="en" sz="2000" dirty="0">
                <a:latin typeface="Helvetica Neue"/>
                <a:ea typeface="Helvetica Neue"/>
                <a:cs typeface="Helvetica Neue"/>
                <a:sym typeface="Helvetica Neue"/>
              </a:rPr>
              <a:t>is a set of instructions and data given to a computer to </a:t>
            </a:r>
            <a:r>
              <a:rPr lang="en" sz="2000" dirty="0">
                <a:solidFill>
                  <a:schemeClr val="dk1"/>
                </a:solidFill>
                <a:latin typeface="Helvetica Neue"/>
                <a:ea typeface="Helvetica Neue"/>
                <a:cs typeface="Helvetica Neue"/>
                <a:sym typeface="Helvetica Neue"/>
              </a:rPr>
              <a:t>perform a specific task.</a:t>
            </a:r>
            <a:r>
              <a:rPr lang="zh-CN" altLang="en-US" sz="2000" dirty="0">
                <a:solidFill>
                  <a:schemeClr val="dk1"/>
                </a:solidFill>
                <a:latin typeface="Helvetica Neue"/>
                <a:ea typeface="Helvetica Neue"/>
                <a:cs typeface="Helvetica Neue"/>
                <a:sym typeface="Helvetica Neue"/>
              </a:rPr>
              <a:t>提供给计算机以执行特定任务的一组指令和数据</a:t>
            </a:r>
            <a:endParaRPr lang="en-US" altLang="zh-CN" sz="2000" dirty="0">
              <a:solidFill>
                <a:schemeClr val="dk1"/>
              </a:solidFill>
              <a:latin typeface="Helvetica Neue"/>
              <a:ea typeface="Helvetica Neue"/>
              <a:cs typeface="Helvetica Neue"/>
              <a:sym typeface="Helvetica Neue"/>
            </a:endParaRPr>
          </a:p>
          <a:p>
            <a:pPr lvl="0">
              <a:buClr>
                <a:schemeClr val="dk1"/>
              </a:buClr>
              <a:buSzPts val="1100"/>
            </a:pPr>
            <a:endParaRPr sz="2000" dirty="0">
              <a:latin typeface="Helvetica Neue"/>
              <a:ea typeface="Helvetica Neue"/>
              <a:cs typeface="Helvetica Neue"/>
              <a:sym typeface="Helvetica Neue"/>
            </a:endParaRPr>
          </a:p>
          <a:p>
            <a:pPr lvl="0">
              <a:buClr>
                <a:schemeClr val="dk1"/>
              </a:buClr>
              <a:buSzPts val="1100"/>
            </a:pPr>
            <a:r>
              <a:rPr lang="en" sz="2000" b="1" u="sng" dirty="0">
                <a:solidFill>
                  <a:srgbClr val="FFAA7B"/>
                </a:solidFill>
                <a:latin typeface="Helvetica Neue"/>
                <a:ea typeface="Helvetica Neue"/>
                <a:cs typeface="Helvetica Neue"/>
                <a:sym typeface="Helvetica Neue"/>
              </a:rPr>
              <a:t>Programming languages</a:t>
            </a:r>
            <a:r>
              <a:rPr lang="en" sz="2000" dirty="0">
                <a:latin typeface="Helvetica Neue"/>
                <a:ea typeface="Helvetica Neue"/>
                <a:cs typeface="Helvetica Neue"/>
                <a:sym typeface="Helvetica Neue"/>
              </a:rPr>
              <a:t> </a:t>
            </a:r>
            <a:r>
              <a:rPr lang="zh-CN" altLang="en" sz="2000" dirty="0">
                <a:latin typeface="Helvetica Neue"/>
                <a:ea typeface="Helvetica Neue"/>
                <a:cs typeface="Helvetica Neue"/>
                <a:sym typeface="Helvetica Neue"/>
              </a:rPr>
              <a:t>编程</a:t>
            </a:r>
            <a:r>
              <a:rPr lang="zh-CN" altLang="en-US" sz="2000" dirty="0">
                <a:latin typeface="Helvetica Neue"/>
                <a:ea typeface="Helvetica Neue"/>
                <a:cs typeface="Helvetica Neue"/>
                <a:sym typeface="Helvetica Neue"/>
              </a:rPr>
              <a:t>语言 </a:t>
            </a:r>
            <a:r>
              <a:rPr lang="en" sz="2000" dirty="0">
                <a:latin typeface="Helvetica Neue"/>
                <a:ea typeface="Helvetica Neue"/>
                <a:cs typeface="Helvetica Neue"/>
                <a:sym typeface="Helvetica Neue"/>
              </a:rPr>
              <a:t>are the rules used to create a program.</a:t>
            </a:r>
            <a:r>
              <a:rPr lang="zh-CN" altLang="en-US" sz="2000" dirty="0">
                <a:latin typeface="Helvetica Neue"/>
                <a:ea typeface="Helvetica Neue"/>
                <a:cs typeface="Helvetica Neue"/>
                <a:sym typeface="Helvetica Neue"/>
              </a:rPr>
              <a:t>用于创建程序的规则</a:t>
            </a:r>
            <a:endParaRPr sz="2000" dirty="0">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lang="en" sz="2000" dirty="0">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2000" dirty="0">
                <a:latin typeface="Helvetica Neue"/>
                <a:ea typeface="Helvetica Neue"/>
                <a:cs typeface="Helvetica Neue"/>
                <a:sym typeface="Helvetica Neue"/>
              </a:rPr>
              <a:t>There are lots of different programming languages and all are used to perform different tasks or </a:t>
            </a:r>
            <a:r>
              <a:rPr lang="en" sz="2000" dirty="0">
                <a:solidFill>
                  <a:schemeClr val="dk1"/>
                </a:solidFill>
                <a:latin typeface="Helvetica Neue"/>
                <a:ea typeface="Helvetica Neue"/>
                <a:cs typeface="Helvetica Neue"/>
                <a:sym typeface="Helvetica Neue"/>
              </a:rPr>
              <a:t>solve different kinds of problems: </a:t>
            </a:r>
            <a:endParaRPr sz="20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i="1" dirty="0">
              <a:solidFill>
                <a:schemeClr val="dk1"/>
              </a:solidFill>
              <a:highlight>
                <a:srgbClr val="FFFFFF"/>
              </a:highlight>
              <a:latin typeface="Helvetica Neue"/>
              <a:ea typeface="Helvetica Neue"/>
              <a:cs typeface="Helvetica Neue"/>
              <a:sym typeface="Helvetica Neue"/>
            </a:endParaRPr>
          </a:p>
          <a:p>
            <a:pPr marL="457200" lvl="0" indent="-317500" algn="l" rtl="0">
              <a:spcBef>
                <a:spcPts val="0"/>
              </a:spcBef>
              <a:spcAft>
                <a:spcPts val="0"/>
              </a:spcAft>
              <a:buClr>
                <a:schemeClr val="dk1"/>
              </a:buClr>
              <a:buSzPts val="1400"/>
              <a:buFont typeface="Helvetica Neue"/>
              <a:buChar char="➔"/>
            </a:pPr>
            <a:r>
              <a:rPr lang="en" i="1" dirty="0">
                <a:solidFill>
                  <a:schemeClr val="dk1"/>
                </a:solidFill>
                <a:highlight>
                  <a:srgbClr val="FFFFFF"/>
                </a:highlight>
                <a:latin typeface="Helvetica Neue"/>
                <a:ea typeface="Helvetica Neue"/>
                <a:cs typeface="Helvetica Neue"/>
                <a:sym typeface="Helvetica Neue"/>
              </a:rPr>
              <a:t>JavaScript, Python, Java, Swift, PHP, Ruby, C#, C++, etc...</a:t>
            </a:r>
            <a:endParaRPr i="1" dirty="0">
              <a:solidFill>
                <a:schemeClr val="dk1"/>
              </a:solidFill>
              <a:highlight>
                <a:srgbClr val="FFFFFF"/>
              </a:highlight>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2000" dirty="0">
              <a:latin typeface="Helvetica Neue"/>
              <a:ea typeface="Helvetica Neue"/>
              <a:cs typeface="Helvetica Neue"/>
              <a:sym typeface="Helvetica Neue"/>
            </a:endParaRPr>
          </a:p>
        </p:txBody>
      </p:sp>
      <p:pic>
        <p:nvPicPr>
          <p:cNvPr id="284" name="Google Shape;284;p38"/>
          <p:cNvPicPr preferRelativeResize="0"/>
          <p:nvPr/>
        </p:nvPicPr>
        <p:blipFill>
          <a:blip r:embed="rId3">
            <a:alphaModFix/>
          </a:blip>
          <a:stretch>
            <a:fillRect/>
          </a:stretch>
        </p:blipFill>
        <p:spPr>
          <a:xfrm>
            <a:off x="8330938" y="128023"/>
            <a:ext cx="528825" cy="5288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Type</a:t>
            </a:r>
            <a:endParaRPr/>
          </a:p>
        </p:txBody>
      </p:sp>
      <p:sp>
        <p:nvSpPr>
          <p:cNvPr id="277" name="Google Shape;277;p42"/>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lnSpc>
                <a:spcPct val="93000"/>
              </a:lnSpc>
              <a:buNone/>
            </a:pPr>
            <a:r>
              <a:rPr lang="zh-CN" altLang="en-US" sz="2400" dirty="0">
                <a:solidFill>
                  <a:schemeClr val="dk1"/>
                </a:solidFill>
              </a:rPr>
              <a:t>这些是什么类型的食物</a:t>
            </a:r>
            <a:r>
              <a:rPr lang="en-US" altLang="zh-CN" sz="2400" dirty="0">
                <a:solidFill>
                  <a:schemeClr val="dk1"/>
                </a:solidFill>
              </a:rPr>
              <a:t>-</a:t>
            </a:r>
            <a:r>
              <a:rPr lang="zh-CN" altLang="en-US" sz="2400" dirty="0">
                <a:solidFill>
                  <a:schemeClr val="dk1"/>
                </a:solidFill>
              </a:rPr>
              <a:t>水果或蔬菜？</a:t>
            </a:r>
            <a:endParaRPr sz="2400" dirty="0">
              <a:solidFill>
                <a:srgbClr val="EF5330"/>
              </a:solidFill>
              <a:latin typeface="Helvetica Neue"/>
              <a:ea typeface="Helvetica Neue"/>
              <a:cs typeface="Helvetica Neue"/>
              <a:sym typeface="Helvetica Neue"/>
            </a:endParaRPr>
          </a:p>
        </p:txBody>
      </p:sp>
      <p:pic>
        <p:nvPicPr>
          <p:cNvPr id="278" name="Google Shape;278;p42"/>
          <p:cNvPicPr preferRelativeResize="0"/>
          <p:nvPr/>
        </p:nvPicPr>
        <p:blipFill rotWithShape="1">
          <a:blip r:embed="rId3">
            <a:alphaModFix/>
          </a:blip>
          <a:srcRect t="23200"/>
          <a:stretch/>
        </p:blipFill>
        <p:spPr>
          <a:xfrm>
            <a:off x="3143250" y="2091700"/>
            <a:ext cx="2857500" cy="2194550"/>
          </a:xfrm>
          <a:prstGeom prst="rect">
            <a:avLst/>
          </a:prstGeom>
          <a:noFill/>
          <a:ln>
            <a:noFill/>
          </a:ln>
        </p:spPr>
      </p:pic>
      <p:pic>
        <p:nvPicPr>
          <p:cNvPr id="279" name="Google Shape;279;p42"/>
          <p:cNvPicPr preferRelativeResize="0"/>
          <p:nvPr/>
        </p:nvPicPr>
        <p:blipFill>
          <a:blip r:embed="rId4">
            <a:alphaModFix/>
          </a:blip>
          <a:stretch>
            <a:fillRect/>
          </a:stretch>
        </p:blipFill>
        <p:spPr>
          <a:xfrm>
            <a:off x="3114675" y="2428863"/>
            <a:ext cx="2914650" cy="1857375"/>
          </a:xfrm>
          <a:prstGeom prst="rect">
            <a:avLst/>
          </a:prstGeom>
          <a:noFill/>
          <a:ln>
            <a:noFill/>
          </a:ln>
        </p:spPr>
      </p:pic>
      <p:pic>
        <p:nvPicPr>
          <p:cNvPr id="280" name="Google Shape;280;p42"/>
          <p:cNvPicPr preferRelativeResize="0"/>
          <p:nvPr/>
        </p:nvPicPr>
        <p:blipFill>
          <a:blip r:embed="rId5">
            <a:alphaModFix/>
          </a:blip>
          <a:stretch>
            <a:fillRect/>
          </a:stretch>
        </p:blipFill>
        <p:spPr>
          <a:xfrm>
            <a:off x="2970426" y="2073831"/>
            <a:ext cx="3203126" cy="2230282"/>
          </a:xfrm>
          <a:prstGeom prst="rect">
            <a:avLst/>
          </a:prstGeom>
          <a:noFill/>
          <a:ln>
            <a:noFill/>
          </a:ln>
        </p:spPr>
      </p:pic>
      <p:pic>
        <p:nvPicPr>
          <p:cNvPr id="281" name="Google Shape;281;p42"/>
          <p:cNvPicPr preferRelativeResize="0"/>
          <p:nvPr/>
        </p:nvPicPr>
        <p:blipFill>
          <a:blip r:embed="rId6">
            <a:alphaModFix/>
          </a:blip>
          <a:stretch>
            <a:fillRect/>
          </a:stretch>
        </p:blipFill>
        <p:spPr>
          <a:xfrm>
            <a:off x="2823325" y="2137875"/>
            <a:ext cx="3350237" cy="2230300"/>
          </a:xfrm>
          <a:prstGeom prst="rect">
            <a:avLst/>
          </a:prstGeom>
          <a:noFill/>
          <a:ln>
            <a:noFill/>
          </a:ln>
        </p:spPr>
      </p:pic>
      <p:pic>
        <p:nvPicPr>
          <p:cNvPr id="282" name="Google Shape;282;p42"/>
          <p:cNvPicPr preferRelativeResize="0"/>
          <p:nvPr/>
        </p:nvPicPr>
        <p:blipFill>
          <a:blip r:embed="rId7">
            <a:alphaModFix/>
          </a:blip>
          <a:stretch>
            <a:fillRect/>
          </a:stretch>
        </p:blipFill>
        <p:spPr>
          <a:xfrm>
            <a:off x="2644975" y="2019537"/>
            <a:ext cx="3528578" cy="2466974"/>
          </a:xfrm>
          <a:prstGeom prst="rect">
            <a:avLst/>
          </a:prstGeom>
          <a:noFill/>
          <a:ln>
            <a:noFill/>
          </a:ln>
        </p:spPr>
      </p:pic>
      <p:pic>
        <p:nvPicPr>
          <p:cNvPr id="283" name="Google Shape;283;p42"/>
          <p:cNvPicPr preferRelativeResize="0"/>
          <p:nvPr/>
        </p:nvPicPr>
        <p:blipFill>
          <a:blip r:embed="rId8">
            <a:alphaModFix/>
          </a:blip>
          <a:stretch>
            <a:fillRect/>
          </a:stretch>
        </p:blipFill>
        <p:spPr>
          <a:xfrm>
            <a:off x="2927350" y="1955488"/>
            <a:ext cx="3289299" cy="2466974"/>
          </a:xfrm>
          <a:prstGeom prst="rect">
            <a:avLst/>
          </a:prstGeom>
          <a:noFill/>
          <a:ln>
            <a:noFill/>
          </a:ln>
        </p:spPr>
      </p:pic>
      <p:pic>
        <p:nvPicPr>
          <p:cNvPr id="284" name="Google Shape;284;p42"/>
          <p:cNvPicPr preferRelativeResize="0"/>
          <p:nvPr/>
        </p:nvPicPr>
        <p:blipFill>
          <a:blip r:embed="rId9">
            <a:alphaModFix/>
          </a:blip>
          <a:stretch>
            <a:fillRect/>
          </a:stretch>
        </p:blipFill>
        <p:spPr>
          <a:xfrm>
            <a:off x="2602750" y="2044002"/>
            <a:ext cx="3938450" cy="2289925"/>
          </a:xfrm>
          <a:prstGeom prst="rect">
            <a:avLst/>
          </a:prstGeom>
          <a:noFill/>
          <a:ln>
            <a:noFill/>
          </a:ln>
        </p:spPr>
      </p:pic>
    </p:spTree>
    <p:extLst>
      <p:ext uri="{BB962C8B-B14F-4D97-AF65-F5344CB8AC3E}">
        <p14:creationId xmlns:p14="http://schemas.microsoft.com/office/powerpoint/2010/main" val="118765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10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78"/>
                                        </p:tgtEl>
                                      </p:cBhvr>
                                    </p:animEffect>
                                    <p:set>
                                      <p:cBhvr>
                                        <p:cTn id="12" dur="1" fill="hold">
                                          <p:stCondLst>
                                            <p:cond delay="1000"/>
                                          </p:stCondLst>
                                        </p:cTn>
                                        <p:tgtEl>
                                          <p:spTgt spid="278"/>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79"/>
                                        </p:tgtEl>
                                        <p:attrNameLst>
                                          <p:attrName>style.visibility</p:attrName>
                                        </p:attrNameLst>
                                      </p:cBhvr>
                                      <p:to>
                                        <p:strVal val="visible"/>
                                      </p:to>
                                    </p:set>
                                    <p:animEffect transition="in" filter="fade">
                                      <p:cBhvr>
                                        <p:cTn id="16" dur="1000"/>
                                        <p:tgtEl>
                                          <p:spTgt spid="27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279"/>
                                        </p:tgtEl>
                                      </p:cBhvr>
                                    </p:animEffect>
                                    <p:set>
                                      <p:cBhvr>
                                        <p:cTn id="21" dur="1" fill="hold">
                                          <p:stCondLst>
                                            <p:cond delay="1000"/>
                                          </p:stCondLst>
                                        </p:cTn>
                                        <p:tgtEl>
                                          <p:spTgt spid="279"/>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80"/>
                                        </p:tgtEl>
                                        <p:attrNameLst>
                                          <p:attrName>style.visibility</p:attrName>
                                        </p:attrNameLst>
                                      </p:cBhvr>
                                      <p:to>
                                        <p:strVal val="visible"/>
                                      </p:to>
                                    </p:set>
                                    <p:animEffect transition="in" filter="fade">
                                      <p:cBhvr>
                                        <p:cTn id="25" dur="1000"/>
                                        <p:tgtEl>
                                          <p:spTgt spid="2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280"/>
                                        </p:tgtEl>
                                      </p:cBhvr>
                                    </p:animEffect>
                                    <p:set>
                                      <p:cBhvr>
                                        <p:cTn id="30" dur="1" fill="hold">
                                          <p:stCondLst>
                                            <p:cond delay="1000"/>
                                          </p:stCondLst>
                                        </p:cTn>
                                        <p:tgtEl>
                                          <p:spTgt spid="280"/>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81"/>
                                        </p:tgtEl>
                                        <p:attrNameLst>
                                          <p:attrName>style.visibility</p:attrName>
                                        </p:attrNameLst>
                                      </p:cBhvr>
                                      <p:to>
                                        <p:strVal val="visible"/>
                                      </p:to>
                                    </p:set>
                                    <p:animEffect transition="in" filter="fade">
                                      <p:cBhvr>
                                        <p:cTn id="34" dur="1000"/>
                                        <p:tgtEl>
                                          <p:spTgt spid="28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281"/>
                                        </p:tgtEl>
                                      </p:cBhvr>
                                    </p:animEffect>
                                    <p:set>
                                      <p:cBhvr>
                                        <p:cTn id="39" dur="1" fill="hold">
                                          <p:stCondLst>
                                            <p:cond delay="1000"/>
                                          </p:stCondLst>
                                        </p:cTn>
                                        <p:tgtEl>
                                          <p:spTgt spid="281"/>
                                        </p:tgtEl>
                                        <p:attrNameLst>
                                          <p:attrName>style.visibility</p:attrName>
                                        </p:attrNameLst>
                                      </p:cBhvr>
                                      <p:to>
                                        <p:strVal val="hidden"/>
                                      </p:to>
                                    </p:se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282"/>
                                        </p:tgtEl>
                                        <p:attrNameLst>
                                          <p:attrName>style.visibility</p:attrName>
                                        </p:attrNameLst>
                                      </p:cBhvr>
                                      <p:to>
                                        <p:strVal val="visible"/>
                                      </p:to>
                                    </p:set>
                                    <p:animEffect transition="in" filter="fade">
                                      <p:cBhvr>
                                        <p:cTn id="43" dur="1000"/>
                                        <p:tgtEl>
                                          <p:spTgt spid="28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1000"/>
                                        <p:tgtEl>
                                          <p:spTgt spid="282"/>
                                        </p:tgtEl>
                                      </p:cBhvr>
                                    </p:animEffect>
                                    <p:set>
                                      <p:cBhvr>
                                        <p:cTn id="48" dur="1" fill="hold">
                                          <p:stCondLst>
                                            <p:cond delay="1000"/>
                                          </p:stCondLst>
                                        </p:cTn>
                                        <p:tgtEl>
                                          <p:spTgt spid="282"/>
                                        </p:tgtEl>
                                        <p:attrNameLst>
                                          <p:attrName>style.visibility</p:attrName>
                                        </p:attrNameLst>
                                      </p:cBhvr>
                                      <p:to>
                                        <p:strVal val="hidden"/>
                                      </p:to>
                                    </p:se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283"/>
                                        </p:tgtEl>
                                        <p:attrNameLst>
                                          <p:attrName>style.visibility</p:attrName>
                                        </p:attrNameLst>
                                      </p:cBhvr>
                                      <p:to>
                                        <p:strVal val="visible"/>
                                      </p:to>
                                    </p:set>
                                    <p:animEffect transition="in" filter="fade">
                                      <p:cBhvr>
                                        <p:cTn id="52" dur="1000"/>
                                        <p:tgtEl>
                                          <p:spTgt spid="28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1000"/>
                                        <p:tgtEl>
                                          <p:spTgt spid="283"/>
                                        </p:tgtEl>
                                      </p:cBhvr>
                                    </p:animEffect>
                                    <p:set>
                                      <p:cBhvr>
                                        <p:cTn id="57" dur="1" fill="hold">
                                          <p:stCondLst>
                                            <p:cond delay="1000"/>
                                          </p:stCondLst>
                                        </p:cTn>
                                        <p:tgtEl>
                                          <p:spTgt spid="283"/>
                                        </p:tgtEl>
                                        <p:attrNameLst>
                                          <p:attrName>style.visibility</p:attrName>
                                        </p:attrNameLst>
                                      </p:cBhvr>
                                      <p:to>
                                        <p:strVal val="hidden"/>
                                      </p:to>
                                    </p:se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284"/>
                                        </p:tgtEl>
                                        <p:attrNameLst>
                                          <p:attrName>style.visibility</p:attrName>
                                        </p:attrNameLst>
                                      </p:cBhvr>
                                      <p:to>
                                        <p:strVal val="visible"/>
                                      </p:to>
                                    </p:set>
                                    <p:animEffect transition="in" filter="fade">
                                      <p:cBhvr>
                                        <p:cTn id="61"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Types								</a:t>
            </a:r>
            <a:endParaRPr/>
          </a:p>
        </p:txBody>
      </p:sp>
      <p:sp>
        <p:nvSpPr>
          <p:cNvPr id="290" name="Google Shape;290;p43"/>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lvl="0" indent="-381000">
              <a:lnSpc>
                <a:spcPct val="93000"/>
              </a:lnSpc>
              <a:buClr>
                <a:schemeClr val="dk1"/>
              </a:buClr>
              <a:buSzPts val="2400"/>
            </a:pPr>
            <a:r>
              <a:rPr lang="zh-CN" altLang="en-US" sz="2400" dirty="0">
                <a:solidFill>
                  <a:schemeClr val="dk1"/>
                </a:solidFill>
              </a:rPr>
              <a:t>就像您知道给定食物的类型一样，</a:t>
            </a:r>
            <a:r>
              <a:rPr lang="en-US" sz="2400" dirty="0" err="1">
                <a:solidFill>
                  <a:schemeClr val="dk1"/>
                </a:solidFill>
              </a:rPr>
              <a:t>Javascript</a:t>
            </a:r>
            <a:r>
              <a:rPr lang="zh-CN" altLang="en-US" sz="2400" dirty="0">
                <a:solidFill>
                  <a:schemeClr val="dk1"/>
                </a:solidFill>
              </a:rPr>
              <a:t>也知道变量中给定值的类型。</a:t>
            </a:r>
          </a:p>
          <a:p>
            <a:pPr lvl="0" indent="-381000">
              <a:lnSpc>
                <a:spcPct val="93000"/>
              </a:lnSpc>
              <a:buClr>
                <a:schemeClr val="dk1"/>
              </a:buClr>
              <a:buSzPts val="2400"/>
            </a:pPr>
            <a:r>
              <a:rPr lang="zh-CN" altLang="en-US" sz="2400" dirty="0">
                <a:solidFill>
                  <a:schemeClr val="dk1"/>
                </a:solidFill>
              </a:rPr>
              <a:t>这些数据类型很重要，因为</a:t>
            </a:r>
            <a:r>
              <a:rPr lang="en-US" sz="2400" dirty="0" err="1">
                <a:solidFill>
                  <a:schemeClr val="dk1"/>
                </a:solidFill>
              </a:rPr>
              <a:t>Javascript</a:t>
            </a:r>
            <a:r>
              <a:rPr lang="zh-CN" altLang="en-US" sz="2400" dirty="0">
                <a:solidFill>
                  <a:schemeClr val="dk1"/>
                </a:solidFill>
              </a:rPr>
              <a:t>具有关于它们如何交互的某些规则。</a:t>
            </a:r>
            <a:endParaRPr sz="2400"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163458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 Types								</a:t>
            </a:r>
            <a:endParaRPr/>
          </a:p>
        </p:txBody>
      </p:sp>
      <p:sp>
        <p:nvSpPr>
          <p:cNvPr id="296" name="Google Shape;296;p44"/>
          <p:cNvSpPr txBox="1">
            <a:spLocks noGrp="1"/>
          </p:cNvSpPr>
          <p:nvPr>
            <p:ph type="body" idx="1"/>
          </p:nvPr>
        </p:nvSpPr>
        <p:spPr>
          <a:xfrm>
            <a:off x="539500" y="1257300"/>
            <a:ext cx="8071500" cy="995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800">
                <a:solidFill>
                  <a:schemeClr val="dk1"/>
                </a:solidFill>
                <a:latin typeface="Helvetica Neue"/>
                <a:ea typeface="Helvetica Neue"/>
                <a:cs typeface="Helvetica Neue"/>
                <a:sym typeface="Helvetica Neue"/>
              </a:rPr>
              <a:t>There are many different data </a:t>
            </a:r>
            <a:r>
              <a:rPr lang="en" sz="2800" b="1" u="sng">
                <a:solidFill>
                  <a:srgbClr val="FFAA7B"/>
                </a:solidFill>
              </a:rPr>
              <a:t>types</a:t>
            </a:r>
            <a:r>
              <a:rPr lang="en" sz="2800">
                <a:solidFill>
                  <a:schemeClr val="dk1"/>
                </a:solidFill>
                <a:latin typeface="Helvetica Neue"/>
                <a:ea typeface="Helvetica Neue"/>
                <a:cs typeface="Helvetica Neue"/>
                <a:sym typeface="Helvetica Neue"/>
              </a:rPr>
              <a:t> in Javascript,but we’re going to focus on two:</a:t>
            </a:r>
            <a:endParaRPr sz="2800">
              <a:solidFill>
                <a:srgbClr val="EF5330"/>
              </a:solidFill>
              <a:latin typeface="Helvetica Neue"/>
              <a:ea typeface="Helvetica Neue"/>
              <a:cs typeface="Helvetica Neue"/>
              <a:sym typeface="Helvetica Neue"/>
            </a:endParaRPr>
          </a:p>
        </p:txBody>
      </p:sp>
      <p:sp>
        <p:nvSpPr>
          <p:cNvPr id="297" name="Google Shape;297;p44"/>
          <p:cNvSpPr txBox="1"/>
          <p:nvPr/>
        </p:nvSpPr>
        <p:spPr>
          <a:xfrm>
            <a:off x="761999" y="2331750"/>
            <a:ext cx="2486025" cy="24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u="sng" dirty="0">
                <a:solidFill>
                  <a:srgbClr val="FFAA7B"/>
                </a:solidFill>
                <a:latin typeface="Helvetica Neue"/>
                <a:ea typeface="Helvetica Neue"/>
                <a:cs typeface="Helvetica Neue"/>
                <a:sym typeface="Helvetica Neue"/>
              </a:rPr>
              <a:t>Numbers</a:t>
            </a:r>
            <a:r>
              <a:rPr lang="zh-CN" altLang="en-US" sz="2400" b="1" u="sng" dirty="0">
                <a:solidFill>
                  <a:srgbClr val="FFAA7B"/>
                </a:solidFill>
                <a:latin typeface="Helvetica Neue"/>
                <a:ea typeface="Helvetica Neue"/>
                <a:cs typeface="Helvetica Neue"/>
                <a:sym typeface="Helvetica Neue"/>
              </a:rPr>
              <a:t>（数字）</a:t>
            </a:r>
            <a:endParaRPr sz="2400" dirty="0">
              <a:solidFill>
                <a:srgbClr val="0000FF"/>
              </a:solidFill>
              <a:latin typeface="Helvetica Neue"/>
              <a:ea typeface="Helvetica Neue"/>
              <a:cs typeface="Helvetica Neue"/>
              <a:sym typeface="Helvetica Neue"/>
            </a:endParaRPr>
          </a:p>
          <a:p>
            <a:pPr marL="0" lvl="0" indent="0" algn="l" rtl="0">
              <a:spcBef>
                <a:spcPts val="1000"/>
              </a:spcBef>
              <a:spcAft>
                <a:spcPts val="0"/>
              </a:spcAft>
              <a:buNone/>
            </a:pPr>
            <a:r>
              <a:rPr lang="en" sz="2400" dirty="0">
                <a:solidFill>
                  <a:srgbClr val="0000FF"/>
                </a:solidFill>
                <a:latin typeface="Consolas"/>
                <a:ea typeface="Consolas"/>
                <a:cs typeface="Consolas"/>
                <a:sym typeface="Consolas"/>
              </a:rPr>
              <a:t>7</a:t>
            </a:r>
            <a:endParaRPr sz="2400" dirty="0">
              <a:solidFill>
                <a:srgbClr val="0000FF"/>
              </a:solidFill>
              <a:latin typeface="Consolas"/>
              <a:ea typeface="Consolas"/>
              <a:cs typeface="Consolas"/>
              <a:sym typeface="Consolas"/>
            </a:endParaRPr>
          </a:p>
          <a:p>
            <a:pPr marL="0" lvl="0" indent="0" algn="l" rtl="0">
              <a:spcBef>
                <a:spcPts val="0"/>
              </a:spcBef>
              <a:spcAft>
                <a:spcPts val="0"/>
              </a:spcAft>
              <a:buNone/>
            </a:pPr>
            <a:r>
              <a:rPr lang="en" sz="2400" dirty="0">
                <a:solidFill>
                  <a:srgbClr val="0000FF"/>
                </a:solidFill>
                <a:latin typeface="Consolas"/>
                <a:ea typeface="Consolas"/>
                <a:cs typeface="Consolas"/>
                <a:sym typeface="Consolas"/>
              </a:rPr>
              <a:t>3.14</a:t>
            </a:r>
            <a:endParaRPr sz="2400" dirty="0">
              <a:solidFill>
                <a:srgbClr val="0000FF"/>
              </a:solidFill>
              <a:latin typeface="Consolas"/>
              <a:ea typeface="Consolas"/>
              <a:cs typeface="Consolas"/>
              <a:sym typeface="Consolas"/>
            </a:endParaRPr>
          </a:p>
          <a:p>
            <a:pPr marL="0" lvl="0" indent="0" algn="l" rtl="0">
              <a:spcBef>
                <a:spcPts val="0"/>
              </a:spcBef>
              <a:spcAft>
                <a:spcPts val="0"/>
              </a:spcAft>
              <a:buNone/>
            </a:pPr>
            <a:r>
              <a:rPr lang="en" sz="2400" dirty="0">
                <a:solidFill>
                  <a:srgbClr val="0000FF"/>
                </a:solidFill>
                <a:latin typeface="Consolas"/>
                <a:ea typeface="Consolas"/>
                <a:cs typeface="Consolas"/>
                <a:sym typeface="Consolas"/>
              </a:rPr>
              <a:t>0.3</a:t>
            </a:r>
            <a:endParaRPr sz="2400" dirty="0">
              <a:solidFill>
                <a:srgbClr val="0000FF"/>
              </a:solidFill>
              <a:latin typeface="Consolas"/>
              <a:ea typeface="Consolas"/>
              <a:cs typeface="Consolas"/>
              <a:sym typeface="Consolas"/>
            </a:endParaRPr>
          </a:p>
          <a:p>
            <a:pPr marL="0" lvl="0" indent="0" algn="l" rtl="0">
              <a:spcBef>
                <a:spcPts val="0"/>
              </a:spcBef>
              <a:spcAft>
                <a:spcPts val="0"/>
              </a:spcAft>
              <a:buNone/>
            </a:pPr>
            <a:r>
              <a:rPr lang="en" sz="2400" dirty="0">
                <a:solidFill>
                  <a:srgbClr val="0000FF"/>
                </a:solidFill>
                <a:latin typeface="Consolas"/>
                <a:ea typeface="Consolas"/>
                <a:cs typeface="Consolas"/>
                <a:sym typeface="Consolas"/>
              </a:rPr>
              <a:t>-42</a:t>
            </a:r>
            <a:endParaRPr sz="2400" dirty="0">
              <a:solidFill>
                <a:srgbClr val="0000FF"/>
              </a:solidFill>
              <a:latin typeface="Consolas"/>
              <a:ea typeface="Consolas"/>
              <a:cs typeface="Consolas"/>
              <a:sym typeface="Consolas"/>
            </a:endParaRPr>
          </a:p>
        </p:txBody>
      </p:sp>
      <p:sp>
        <p:nvSpPr>
          <p:cNvPr id="298" name="Google Shape;298;p44"/>
          <p:cNvSpPr txBox="1"/>
          <p:nvPr/>
        </p:nvSpPr>
        <p:spPr>
          <a:xfrm>
            <a:off x="3744875" y="2331750"/>
            <a:ext cx="4865700" cy="24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u="sng" dirty="0">
                <a:solidFill>
                  <a:srgbClr val="FFAA7B"/>
                </a:solidFill>
                <a:latin typeface="Helvetica Neue"/>
                <a:ea typeface="Helvetica Neue"/>
                <a:cs typeface="Helvetica Neue"/>
                <a:sym typeface="Helvetica Neue"/>
              </a:rPr>
              <a:t>Strings</a:t>
            </a:r>
            <a:r>
              <a:rPr lang="zh-CN" altLang="en-US" sz="2400" b="1" u="sng" dirty="0">
                <a:solidFill>
                  <a:srgbClr val="FFAA7B"/>
                </a:solidFill>
                <a:latin typeface="Helvetica Neue"/>
                <a:ea typeface="Helvetica Neue"/>
                <a:cs typeface="Helvetica Neue"/>
                <a:sym typeface="Helvetica Neue"/>
              </a:rPr>
              <a:t>（</a:t>
            </a:r>
            <a:r>
              <a:rPr lang="zh-CN" altLang="en" sz="2400" b="1" u="sng" dirty="0">
                <a:solidFill>
                  <a:srgbClr val="FFAA7B"/>
                </a:solidFill>
                <a:latin typeface="Helvetica Neue"/>
                <a:ea typeface="Helvetica Neue"/>
                <a:cs typeface="Helvetica Neue"/>
                <a:sym typeface="Helvetica Neue"/>
              </a:rPr>
              <a:t>字符串</a:t>
            </a:r>
            <a:r>
              <a:rPr lang="zh-CN" altLang="en-US" sz="2400" b="1" u="sng" dirty="0">
                <a:solidFill>
                  <a:srgbClr val="FFAA7B"/>
                </a:solidFill>
                <a:latin typeface="Helvetica Neue"/>
                <a:ea typeface="Helvetica Neue"/>
                <a:cs typeface="Helvetica Neue"/>
                <a:sym typeface="Helvetica Neue"/>
              </a:rPr>
              <a:t>）</a:t>
            </a:r>
            <a:endParaRPr sz="2400" dirty="0">
              <a:solidFill>
                <a:srgbClr val="6AA84F"/>
              </a:solidFill>
              <a:latin typeface="Helvetica Neue"/>
              <a:ea typeface="Helvetica Neue"/>
              <a:cs typeface="Helvetica Neue"/>
              <a:sym typeface="Helvetica Neue"/>
            </a:endParaRPr>
          </a:p>
          <a:p>
            <a:pPr marL="0" lvl="0" indent="0" algn="l" rtl="0">
              <a:lnSpc>
                <a:spcPct val="93000"/>
              </a:lnSpc>
              <a:spcBef>
                <a:spcPts val="1000"/>
              </a:spcBef>
              <a:spcAft>
                <a:spcPts val="0"/>
              </a:spcAft>
              <a:buNone/>
            </a:pPr>
            <a:r>
              <a:rPr lang="en" sz="2400" dirty="0">
                <a:solidFill>
                  <a:srgbClr val="6AA84F"/>
                </a:solidFill>
                <a:latin typeface="Consolas"/>
                <a:ea typeface="Consolas"/>
                <a:cs typeface="Consolas"/>
                <a:sym typeface="Consolas"/>
              </a:rPr>
              <a:t>"2e8ay"</a:t>
            </a:r>
            <a:endParaRPr sz="2400" dirty="0">
              <a:solidFill>
                <a:srgbClr val="6AA84F"/>
              </a:solidFill>
              <a:latin typeface="Consolas"/>
              <a:ea typeface="Consolas"/>
              <a:cs typeface="Consolas"/>
              <a:sym typeface="Consolas"/>
            </a:endParaRPr>
          </a:p>
          <a:p>
            <a:pPr marL="0" lvl="0" indent="0" algn="l" rtl="0">
              <a:lnSpc>
                <a:spcPct val="93000"/>
              </a:lnSpc>
              <a:spcBef>
                <a:spcPts val="0"/>
              </a:spcBef>
              <a:spcAft>
                <a:spcPts val="0"/>
              </a:spcAft>
              <a:buNone/>
            </a:pPr>
            <a:r>
              <a:rPr lang="en" sz="2400" dirty="0">
                <a:solidFill>
                  <a:srgbClr val="6AA84F"/>
                </a:solidFill>
                <a:latin typeface="Consolas"/>
                <a:ea typeface="Consolas"/>
                <a:cs typeface="Consolas"/>
                <a:sym typeface="Consolas"/>
              </a:rPr>
              <a:t>"Hello, students!"</a:t>
            </a:r>
            <a:endParaRPr sz="2400" dirty="0">
              <a:solidFill>
                <a:srgbClr val="6AA84F"/>
              </a:solidFill>
              <a:latin typeface="Consolas"/>
              <a:ea typeface="Consolas"/>
              <a:cs typeface="Consolas"/>
              <a:sym typeface="Consolas"/>
            </a:endParaRPr>
          </a:p>
          <a:p>
            <a:pPr marL="0" lvl="0" indent="0" algn="l" rtl="0">
              <a:lnSpc>
                <a:spcPct val="93000"/>
              </a:lnSpc>
              <a:spcBef>
                <a:spcPts val="0"/>
              </a:spcBef>
              <a:spcAft>
                <a:spcPts val="0"/>
              </a:spcAft>
              <a:buNone/>
            </a:pPr>
            <a:r>
              <a:rPr lang="en" sz="2400" dirty="0">
                <a:solidFill>
                  <a:srgbClr val="6AA84F"/>
                </a:solidFill>
                <a:latin typeface="Consolas"/>
                <a:ea typeface="Consolas"/>
                <a:cs typeface="Consolas"/>
                <a:sym typeface="Consolas"/>
              </a:rPr>
              <a:t>" "</a:t>
            </a:r>
            <a:endParaRPr sz="2400" dirty="0">
              <a:solidFill>
                <a:srgbClr val="6AA84F"/>
              </a:solidFill>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r>
              <a:rPr lang="en" sz="2400" dirty="0">
                <a:solidFill>
                  <a:srgbClr val="6AA84F"/>
                </a:solidFill>
                <a:latin typeface="Consolas"/>
                <a:ea typeface="Consolas"/>
                <a:cs typeface="Consolas"/>
                <a:sym typeface="Consolas"/>
              </a:rPr>
              <a:t>"Anything </a:t>
            </a:r>
            <a:r>
              <a:rPr lang="en" sz="2400" dirty="0" err="1">
                <a:solidFill>
                  <a:srgbClr val="6AA84F"/>
                </a:solidFill>
                <a:latin typeface="Consolas"/>
                <a:ea typeface="Consolas"/>
                <a:cs typeface="Consolas"/>
                <a:sym typeface="Consolas"/>
              </a:rPr>
              <a:t>btwn</a:t>
            </a:r>
            <a:r>
              <a:rPr lang="en" sz="2400" dirty="0">
                <a:solidFill>
                  <a:srgbClr val="6AA84F"/>
                </a:solidFill>
                <a:latin typeface="Consolas"/>
                <a:ea typeface="Consolas"/>
                <a:cs typeface="Consolas"/>
                <a:sym typeface="Consolas"/>
              </a:rPr>
              <a:t> quotations"</a:t>
            </a:r>
            <a:endParaRPr sz="2400" dirty="0">
              <a:solidFill>
                <a:srgbClr val="6AA84F"/>
              </a:solidFill>
              <a:latin typeface="Consolas"/>
              <a:ea typeface="Consolas"/>
              <a:cs typeface="Consolas"/>
              <a:sym typeface="Consolas"/>
            </a:endParaRPr>
          </a:p>
        </p:txBody>
      </p:sp>
      <p:pic>
        <p:nvPicPr>
          <p:cNvPr id="299" name="Google Shape;299;p44"/>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1725250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Numbers									</a:t>
            </a:r>
            <a:endParaRPr/>
          </a:p>
        </p:txBody>
      </p:sp>
      <p:sp>
        <p:nvSpPr>
          <p:cNvPr id="305" name="Google Shape;305;p45"/>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457200" lvl="0" indent="-381000" algn="l" rtl="0">
              <a:lnSpc>
                <a:spcPct val="93000"/>
              </a:lnSpc>
              <a:spcBef>
                <a:spcPts val="0"/>
              </a:spcBef>
              <a:spcAft>
                <a:spcPts val="0"/>
              </a:spcAft>
              <a:buClr>
                <a:schemeClr val="dk1"/>
              </a:buClr>
              <a:buSzPts val="2400"/>
              <a:buFont typeface="Trebuchet MS"/>
              <a:buChar char="➔"/>
            </a:pPr>
            <a:r>
              <a:rPr lang="en" sz="2400" dirty="0">
                <a:solidFill>
                  <a:schemeClr val="dk1"/>
                </a:solidFill>
                <a:latin typeface="Helvetica Neue"/>
                <a:ea typeface="Helvetica Neue"/>
                <a:cs typeface="Helvetica Neue"/>
                <a:sym typeface="Helvetica Neue"/>
              </a:rPr>
              <a:t>No </a:t>
            </a:r>
            <a:r>
              <a:rPr lang="en" sz="2400" u="sng" dirty="0">
                <a:solidFill>
                  <a:schemeClr val="dk1"/>
                </a:solidFill>
                <a:latin typeface="Helvetica Neue"/>
                <a:ea typeface="Helvetica Neue"/>
                <a:cs typeface="Helvetica Neue"/>
                <a:sym typeface="Helvetica Neue"/>
              </a:rPr>
              <a:t>commas</a:t>
            </a:r>
            <a:r>
              <a:rPr lang="en" sz="2400" dirty="0">
                <a:solidFill>
                  <a:schemeClr val="dk1"/>
                </a:solidFill>
                <a:latin typeface="Helvetica Neue"/>
                <a:ea typeface="Helvetica Neue"/>
                <a:cs typeface="Helvetica Neue"/>
                <a:sym typeface="Helvetica Neue"/>
              </a:rPr>
              <a:t>: </a:t>
            </a:r>
            <a:r>
              <a:rPr lang="en" sz="2400" dirty="0">
                <a:solidFill>
                  <a:schemeClr val="dk1"/>
                </a:solidFill>
                <a:highlight>
                  <a:srgbClr val="CCCCCC"/>
                </a:highlight>
                <a:latin typeface="Helvetica Neue"/>
                <a:ea typeface="Helvetica Neue"/>
                <a:cs typeface="Helvetica Neue"/>
                <a:sym typeface="Helvetica Neue"/>
              </a:rPr>
              <a:t>1,234,567</a:t>
            </a:r>
            <a:r>
              <a:rPr lang="en" sz="2400" dirty="0">
                <a:solidFill>
                  <a:schemeClr val="dk1"/>
                </a:solidFill>
                <a:latin typeface="Helvetica Neue"/>
                <a:ea typeface="Helvetica Neue"/>
                <a:cs typeface="Helvetica Neue"/>
                <a:sym typeface="Helvetica Neue"/>
              </a:rPr>
              <a:t> should be </a:t>
            </a:r>
            <a:r>
              <a:rPr lang="en" sz="2400" dirty="0">
                <a:solidFill>
                  <a:schemeClr val="dk1"/>
                </a:solidFill>
                <a:highlight>
                  <a:srgbClr val="CCCCCC"/>
                </a:highlight>
                <a:latin typeface="Helvetica Neue"/>
                <a:ea typeface="Helvetica Neue"/>
                <a:cs typeface="Helvetica Neue"/>
                <a:sym typeface="Helvetica Neue"/>
              </a:rPr>
              <a:t>1234567</a:t>
            </a:r>
            <a:endParaRPr sz="2400" dirty="0">
              <a:solidFill>
                <a:schemeClr val="dk1"/>
              </a:solidFill>
              <a:highlight>
                <a:srgbClr val="CCCCCC"/>
              </a:highlight>
              <a:latin typeface="Helvetica Neue"/>
              <a:ea typeface="Helvetica Neue"/>
              <a:cs typeface="Helvetica Neue"/>
              <a:sym typeface="Helvetica Neue"/>
            </a:endParaRPr>
          </a:p>
          <a:p>
            <a:pPr marL="457200" lvl="0" indent="-381000" algn="l" rtl="0">
              <a:lnSpc>
                <a:spcPct val="93000"/>
              </a:lnSpc>
              <a:spcBef>
                <a:spcPts val="1000"/>
              </a:spcBef>
              <a:spcAft>
                <a:spcPts val="0"/>
              </a:spcAft>
              <a:buClr>
                <a:schemeClr val="dk1"/>
              </a:buClr>
              <a:buSzPts val="2400"/>
              <a:buFont typeface="Trebuchet MS"/>
              <a:buChar char="➔"/>
            </a:pPr>
            <a:r>
              <a:rPr lang="en" sz="2400" dirty="0">
                <a:solidFill>
                  <a:schemeClr val="dk1"/>
                </a:solidFill>
                <a:latin typeface="Helvetica Neue"/>
                <a:ea typeface="Helvetica Neue"/>
                <a:cs typeface="Helvetica Neue"/>
                <a:sym typeface="Helvetica Neue"/>
              </a:rPr>
              <a:t>May start with a </a:t>
            </a:r>
            <a:r>
              <a:rPr lang="en" sz="2400" u="sng" dirty="0">
                <a:latin typeface="Helvetica Neue"/>
                <a:ea typeface="Helvetica Neue"/>
                <a:cs typeface="Helvetica Neue"/>
                <a:sym typeface="Helvetica Neue"/>
              </a:rPr>
              <a:t>_+_</a:t>
            </a:r>
            <a:r>
              <a:rPr lang="en" sz="2400" dirty="0">
                <a:solidFill>
                  <a:schemeClr val="dk1"/>
                </a:solidFill>
                <a:latin typeface="Helvetica Neue"/>
                <a:ea typeface="Helvetica Neue"/>
                <a:cs typeface="Helvetica Neue"/>
                <a:sym typeface="Helvetica Neue"/>
              </a:rPr>
              <a:t> or </a:t>
            </a:r>
            <a:r>
              <a:rPr lang="en" sz="2400" u="sng" dirty="0">
                <a:solidFill>
                  <a:schemeClr val="dk1"/>
                </a:solidFill>
                <a:latin typeface="Helvetica Neue"/>
                <a:ea typeface="Helvetica Neue"/>
                <a:cs typeface="Helvetica Neue"/>
                <a:sym typeface="Helvetica Neue"/>
              </a:rPr>
              <a:t>_-_</a:t>
            </a:r>
            <a:r>
              <a:rPr lang="en" sz="2400" dirty="0">
                <a:solidFill>
                  <a:schemeClr val="dk1"/>
                </a:solidFill>
                <a:latin typeface="Helvetica Neue"/>
                <a:ea typeface="Helvetica Neue"/>
                <a:cs typeface="Helvetica Neue"/>
                <a:sym typeface="Helvetica Neue"/>
              </a:rPr>
              <a:t> :  </a:t>
            </a:r>
            <a:r>
              <a:rPr lang="en" sz="2400" dirty="0">
                <a:solidFill>
                  <a:schemeClr val="dk1"/>
                </a:solidFill>
                <a:highlight>
                  <a:srgbClr val="CCCCCC"/>
                </a:highlight>
                <a:latin typeface="Helvetica Neue"/>
                <a:ea typeface="Helvetica Neue"/>
                <a:cs typeface="Helvetica Neue"/>
                <a:sym typeface="Helvetica Neue"/>
              </a:rPr>
              <a:t>-2</a:t>
            </a:r>
            <a:endParaRPr sz="2400" dirty="0">
              <a:solidFill>
                <a:schemeClr val="dk1"/>
              </a:solidFill>
              <a:highlight>
                <a:srgbClr val="CCCCCC"/>
              </a:highlight>
              <a:latin typeface="Helvetica Neue"/>
              <a:ea typeface="Helvetica Neue"/>
              <a:cs typeface="Helvetica Neue"/>
              <a:sym typeface="Helvetica Neue"/>
            </a:endParaRPr>
          </a:p>
          <a:p>
            <a:pPr marL="457200" lvl="0" indent="-381000" algn="l" rtl="0">
              <a:lnSpc>
                <a:spcPct val="93000"/>
              </a:lnSpc>
              <a:spcBef>
                <a:spcPts val="1000"/>
              </a:spcBef>
              <a:spcAft>
                <a:spcPts val="1000"/>
              </a:spcAft>
              <a:buClr>
                <a:schemeClr val="dk1"/>
              </a:buClr>
              <a:buSzPts val="2400"/>
              <a:buFont typeface="Trebuchet MS"/>
              <a:buChar char="➔"/>
            </a:pPr>
            <a:r>
              <a:rPr lang="en" sz="2400" dirty="0">
                <a:solidFill>
                  <a:schemeClr val="dk1"/>
                </a:solidFill>
                <a:latin typeface="Helvetica Neue"/>
                <a:ea typeface="Helvetica Neue"/>
                <a:cs typeface="Helvetica Neue"/>
                <a:sym typeface="Helvetica Neue"/>
              </a:rPr>
              <a:t>May include a </a:t>
            </a:r>
            <a:r>
              <a:rPr lang="en" sz="2400" u="sng" dirty="0">
                <a:solidFill>
                  <a:schemeClr val="dk1"/>
                </a:solidFill>
                <a:latin typeface="Helvetica Neue"/>
                <a:ea typeface="Helvetica Neue"/>
                <a:cs typeface="Helvetica Neue"/>
                <a:sym typeface="Helvetica Neue"/>
              </a:rPr>
              <a:t>decimal</a:t>
            </a:r>
            <a:r>
              <a:rPr lang="en" sz="2400" dirty="0">
                <a:solidFill>
                  <a:schemeClr val="dk1"/>
                </a:solidFill>
                <a:latin typeface="Helvetica Neue"/>
                <a:ea typeface="Helvetica Neue"/>
                <a:cs typeface="Helvetica Neue"/>
                <a:sym typeface="Helvetica Neue"/>
              </a:rPr>
              <a:t> point:  </a:t>
            </a:r>
            <a:r>
              <a:rPr lang="en" sz="2400" dirty="0">
                <a:solidFill>
                  <a:schemeClr val="dk1"/>
                </a:solidFill>
                <a:highlight>
                  <a:srgbClr val="CCCCCC"/>
                </a:highlight>
                <a:latin typeface="Helvetica Neue"/>
                <a:ea typeface="Helvetica Neue"/>
                <a:cs typeface="Helvetica Neue"/>
                <a:sym typeface="Helvetica Neue"/>
              </a:rPr>
              <a:t>1.99</a:t>
            </a:r>
            <a:endParaRPr sz="2400" dirty="0">
              <a:solidFill>
                <a:schemeClr val="dk1"/>
              </a:solidFill>
              <a:latin typeface="Helvetica Neue"/>
              <a:ea typeface="Helvetica Neue"/>
              <a:cs typeface="Helvetica Neue"/>
              <a:sym typeface="Helvetica Neue"/>
            </a:endParaRPr>
          </a:p>
        </p:txBody>
      </p:sp>
      <p:pic>
        <p:nvPicPr>
          <p:cNvPr id="306" name="Google Shape;306;p45"/>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2394077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000000"/>
                </a:solidFill>
              </a:rPr>
              <a:t>Strings								      </a:t>
            </a:r>
            <a:endParaRPr>
              <a:solidFill>
                <a:srgbClr val="000000"/>
              </a:solidFill>
            </a:endParaRPr>
          </a:p>
        </p:txBody>
      </p:sp>
      <p:sp>
        <p:nvSpPr>
          <p:cNvPr id="312" name="Google Shape;312;p46"/>
          <p:cNvSpPr txBox="1">
            <a:spLocks noGrp="1"/>
          </p:cNvSpPr>
          <p:nvPr>
            <p:ph type="body" idx="1"/>
          </p:nvPr>
        </p:nvSpPr>
        <p:spPr>
          <a:xfrm>
            <a:off x="539500" y="1257300"/>
            <a:ext cx="5276400" cy="3374400"/>
          </a:xfrm>
          <a:prstGeom prst="rect">
            <a:avLst/>
          </a:prstGeom>
        </p:spPr>
        <p:txBody>
          <a:bodyPr spcFirstLastPara="1" wrap="square" lIns="91425" tIns="91425" rIns="91425" bIns="91425" anchor="t" anchorCtr="0">
            <a:noAutofit/>
          </a:bodyPr>
          <a:lstStyle/>
          <a:p>
            <a:pPr lvl="0" indent="-381000">
              <a:lnSpc>
                <a:spcPct val="115000"/>
              </a:lnSpc>
              <a:buClr>
                <a:schemeClr val="dk1"/>
              </a:buClr>
              <a:buSzPts val="2400"/>
              <a:buFont typeface="Trebuchet MS"/>
              <a:buChar char="➔"/>
            </a:pPr>
            <a:r>
              <a:rPr lang="zh-CN" altLang="en-US" sz="2400" dirty="0">
                <a:solidFill>
                  <a:schemeClr val="dk1"/>
                </a:solidFill>
              </a:rPr>
              <a:t>总是被“引号”包围</a:t>
            </a:r>
          </a:p>
          <a:p>
            <a:pPr lvl="0" indent="-381000">
              <a:lnSpc>
                <a:spcPct val="115000"/>
              </a:lnSpc>
              <a:buClr>
                <a:schemeClr val="dk1"/>
              </a:buClr>
              <a:buSzPts val="2400"/>
              <a:buFont typeface="Trebuchet MS"/>
              <a:buChar char="➔"/>
            </a:pPr>
            <a:r>
              <a:rPr lang="zh-CN" altLang="en-US" sz="2400" dirty="0">
                <a:solidFill>
                  <a:schemeClr val="dk1"/>
                </a:solidFill>
              </a:rPr>
              <a:t>可以为空“”</a:t>
            </a:r>
          </a:p>
          <a:p>
            <a:pPr lvl="0" indent="-381000">
              <a:lnSpc>
                <a:spcPct val="115000"/>
              </a:lnSpc>
              <a:buClr>
                <a:schemeClr val="dk1"/>
              </a:buClr>
              <a:buSzPts val="2400"/>
              <a:buFont typeface="Trebuchet MS"/>
              <a:buChar char="➔"/>
            </a:pPr>
            <a:r>
              <a:rPr lang="zh-CN" altLang="en-US" sz="2400" dirty="0">
                <a:solidFill>
                  <a:schemeClr val="dk1"/>
                </a:solidFill>
              </a:rPr>
              <a:t>一堆字母，空格和标点符号都用字符串绑在一起，并用引号引起来</a:t>
            </a:r>
            <a:endParaRPr sz="2400" dirty="0">
              <a:solidFill>
                <a:srgbClr val="000000"/>
              </a:solidFill>
              <a:latin typeface="Helvetica Neue"/>
              <a:ea typeface="Helvetica Neue"/>
              <a:cs typeface="Helvetica Neue"/>
              <a:sym typeface="Helvetica Neue"/>
            </a:endParaRPr>
          </a:p>
        </p:txBody>
      </p:sp>
      <p:pic>
        <p:nvPicPr>
          <p:cNvPr id="313" name="Google Shape;313;p46" descr="Wood_Alphabet_Beads_26217.jpg"/>
          <p:cNvPicPr preferRelativeResize="0"/>
          <p:nvPr/>
        </p:nvPicPr>
        <p:blipFill rotWithShape="1">
          <a:blip r:embed="rId3">
            <a:alphaModFix/>
          </a:blip>
          <a:srcRect t="14182" b="13084"/>
          <a:stretch/>
        </p:blipFill>
        <p:spPr>
          <a:xfrm>
            <a:off x="6319150" y="1917175"/>
            <a:ext cx="2364532" cy="1812750"/>
          </a:xfrm>
          <a:prstGeom prst="rect">
            <a:avLst/>
          </a:prstGeom>
          <a:noFill/>
          <a:ln>
            <a:noFill/>
          </a:ln>
        </p:spPr>
      </p:pic>
      <p:sp>
        <p:nvSpPr>
          <p:cNvPr id="314" name="Google Shape;314;p46"/>
          <p:cNvSpPr txBox="1"/>
          <p:nvPr/>
        </p:nvSpPr>
        <p:spPr>
          <a:xfrm>
            <a:off x="6551871" y="2090059"/>
            <a:ext cx="2429400" cy="12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FFCC"/>
                </a:solidFill>
                <a:latin typeface="Helvetica Neue"/>
                <a:ea typeface="Helvetica Neue"/>
                <a:cs typeface="Helvetica Neue"/>
                <a:sym typeface="Helvetica Neue"/>
              </a:rPr>
              <a:t>"       "</a:t>
            </a:r>
            <a:endParaRPr sz="4800">
              <a:solidFill>
                <a:srgbClr val="00FFCC"/>
              </a:solidFill>
              <a:latin typeface="Helvetica Neue"/>
              <a:ea typeface="Helvetica Neue"/>
              <a:cs typeface="Helvetica Neue"/>
              <a:sym typeface="Helvetica Neue"/>
            </a:endParaRPr>
          </a:p>
        </p:txBody>
      </p:sp>
      <p:pic>
        <p:nvPicPr>
          <p:cNvPr id="315" name="Google Shape;315;p46"/>
          <p:cNvPicPr preferRelativeResize="0"/>
          <p:nvPr/>
        </p:nvPicPr>
        <p:blipFill>
          <a:blip r:embed="rId4">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1706753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7"/>
          <p:cNvSpPr txBox="1">
            <a:spLocks noGrp="1"/>
          </p:cNvSpPr>
          <p:nvPr>
            <p:ph type="body" idx="1"/>
          </p:nvPr>
        </p:nvSpPr>
        <p:spPr>
          <a:xfrm>
            <a:off x="126300" y="2061275"/>
            <a:ext cx="2490600" cy="1015200"/>
          </a:xfrm>
          <a:prstGeom prst="rect">
            <a:avLst/>
          </a:prstGeom>
        </p:spPr>
        <p:txBody>
          <a:bodyPr spcFirstLastPara="1" wrap="square" lIns="91425" tIns="91425" rIns="91425" bIns="91425" anchor="t" anchorCtr="0">
            <a:noAutofit/>
          </a:bodyPr>
          <a:lstStyle/>
          <a:p>
            <a:pPr marL="0" lvl="0" indent="0" algn="ctr" rtl="0">
              <a:lnSpc>
                <a:spcPct val="93000"/>
              </a:lnSpc>
              <a:spcBef>
                <a:spcPts val="0"/>
              </a:spcBef>
              <a:spcAft>
                <a:spcPts val="0"/>
              </a:spcAft>
              <a:buNone/>
            </a:pPr>
            <a:r>
              <a:rPr lang="en" sz="2800" b="1">
                <a:solidFill>
                  <a:srgbClr val="FFAA7B"/>
                </a:solidFill>
              </a:rPr>
              <a:t>Number</a:t>
            </a:r>
            <a:r>
              <a:rPr lang="en" sz="2800">
                <a:solidFill>
                  <a:schemeClr val="dk1"/>
                </a:solidFill>
                <a:latin typeface="Helvetica Neue"/>
                <a:ea typeface="Helvetica Neue"/>
                <a:cs typeface="Helvetica Neue"/>
                <a:sym typeface="Helvetica Neue"/>
              </a:rPr>
              <a:t> or </a:t>
            </a:r>
            <a:r>
              <a:rPr lang="en" sz="2800" b="1">
                <a:solidFill>
                  <a:srgbClr val="FFAA7B"/>
                </a:solidFill>
              </a:rPr>
              <a:t>String</a:t>
            </a:r>
            <a:r>
              <a:rPr lang="en" sz="2800">
                <a:solidFill>
                  <a:schemeClr val="dk1"/>
                </a:solidFill>
                <a:latin typeface="Helvetica Neue"/>
                <a:ea typeface="Helvetica Neue"/>
                <a:cs typeface="Helvetica Neue"/>
                <a:sym typeface="Helvetica Neue"/>
              </a:rPr>
              <a:t>?</a:t>
            </a:r>
            <a:endParaRPr sz="2800">
              <a:solidFill>
                <a:srgbClr val="000000"/>
              </a:solidFill>
              <a:latin typeface="Helvetica Neue"/>
              <a:ea typeface="Helvetica Neue"/>
              <a:cs typeface="Helvetica Neue"/>
              <a:sym typeface="Helvetica Neue"/>
            </a:endParaRPr>
          </a:p>
        </p:txBody>
      </p:sp>
      <p:sp>
        <p:nvSpPr>
          <p:cNvPr id="321" name="Google Shape;321;p47"/>
          <p:cNvSpPr txBox="1"/>
          <p:nvPr/>
        </p:nvSpPr>
        <p:spPr>
          <a:xfrm>
            <a:off x="1405888" y="2684350"/>
            <a:ext cx="8296200" cy="92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Helvetica Neue"/>
                <a:ea typeface="Helvetica Neue"/>
                <a:cs typeface="Helvetica Neue"/>
                <a:sym typeface="Helvetica Neue"/>
              </a:rPr>
              <a:t>7</a:t>
            </a:r>
            <a:endParaRPr sz="3600">
              <a:latin typeface="Helvetica Neue"/>
              <a:ea typeface="Helvetica Neue"/>
              <a:cs typeface="Helvetica Neue"/>
              <a:sym typeface="Helvetica Neue"/>
            </a:endParaRPr>
          </a:p>
        </p:txBody>
      </p:sp>
      <p:sp>
        <p:nvSpPr>
          <p:cNvPr id="322" name="Google Shape;322;p47"/>
          <p:cNvSpPr txBox="1"/>
          <p:nvPr/>
        </p:nvSpPr>
        <p:spPr>
          <a:xfrm>
            <a:off x="1405888" y="2684350"/>
            <a:ext cx="8296200" cy="92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Helvetica Neue"/>
                <a:ea typeface="Helvetica Neue"/>
                <a:cs typeface="Helvetica Neue"/>
                <a:sym typeface="Helvetica Neue"/>
              </a:rPr>
              <a:t>"Hello"</a:t>
            </a:r>
            <a:endParaRPr sz="3600">
              <a:latin typeface="Helvetica Neue"/>
              <a:ea typeface="Helvetica Neue"/>
              <a:cs typeface="Helvetica Neue"/>
              <a:sym typeface="Helvetica Neue"/>
            </a:endParaRPr>
          </a:p>
        </p:txBody>
      </p:sp>
      <p:sp>
        <p:nvSpPr>
          <p:cNvPr id="323" name="Google Shape;323;p47"/>
          <p:cNvSpPr txBox="1"/>
          <p:nvPr/>
        </p:nvSpPr>
        <p:spPr>
          <a:xfrm>
            <a:off x="1405888" y="2684350"/>
            <a:ext cx="8296200" cy="92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Helvetica Neue"/>
                <a:ea typeface="Helvetica Neue"/>
                <a:cs typeface="Helvetica Neue"/>
                <a:sym typeface="Helvetica Neue"/>
              </a:rPr>
              <a:t>""</a:t>
            </a:r>
            <a:endParaRPr sz="3600">
              <a:latin typeface="Helvetica Neue"/>
              <a:ea typeface="Helvetica Neue"/>
              <a:cs typeface="Helvetica Neue"/>
              <a:sym typeface="Helvetica Neue"/>
            </a:endParaRPr>
          </a:p>
        </p:txBody>
      </p:sp>
      <p:sp>
        <p:nvSpPr>
          <p:cNvPr id="324" name="Google Shape;324;p47"/>
          <p:cNvSpPr txBox="1"/>
          <p:nvPr/>
        </p:nvSpPr>
        <p:spPr>
          <a:xfrm>
            <a:off x="1589563" y="2624513"/>
            <a:ext cx="8296200" cy="92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Helvetica Neue"/>
                <a:ea typeface="Helvetica Neue"/>
                <a:cs typeface="Helvetica Neue"/>
                <a:sym typeface="Helvetica Neue"/>
              </a:rPr>
              <a:t>-28.8</a:t>
            </a:r>
            <a:endParaRPr sz="3600">
              <a:latin typeface="Helvetica Neue"/>
              <a:ea typeface="Helvetica Neue"/>
              <a:cs typeface="Helvetica Neue"/>
              <a:sym typeface="Helvetica Neue"/>
            </a:endParaRPr>
          </a:p>
        </p:txBody>
      </p:sp>
      <p:sp>
        <p:nvSpPr>
          <p:cNvPr id="325" name="Google Shape;325;p47"/>
          <p:cNvSpPr txBox="1"/>
          <p:nvPr/>
        </p:nvSpPr>
        <p:spPr>
          <a:xfrm>
            <a:off x="2164713" y="2061275"/>
            <a:ext cx="8296200" cy="92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Helvetica Neue"/>
                <a:ea typeface="Helvetica Neue"/>
                <a:cs typeface="Helvetica Neue"/>
                <a:sym typeface="Helvetica Neue"/>
              </a:rPr>
              <a:t>"14"</a:t>
            </a:r>
            <a:endParaRPr sz="3600">
              <a:latin typeface="Helvetica Neue"/>
              <a:ea typeface="Helvetica Neue"/>
              <a:cs typeface="Helvetica Neue"/>
              <a:sym typeface="Helvetica Neue"/>
            </a:endParaRPr>
          </a:p>
        </p:txBody>
      </p:sp>
      <p:sp>
        <p:nvSpPr>
          <p:cNvPr id="326" name="Google Shape;326;p47"/>
          <p:cNvSpPr txBox="1"/>
          <p:nvPr/>
        </p:nvSpPr>
        <p:spPr>
          <a:xfrm>
            <a:off x="2188888" y="2254700"/>
            <a:ext cx="6730200" cy="92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Helvetica Neue"/>
                <a:ea typeface="Helvetica Neue"/>
                <a:cs typeface="Helvetica Neue"/>
                <a:sym typeface="Helvetica Neue"/>
              </a:rPr>
              <a:t>3.18314</a:t>
            </a:r>
            <a:endParaRPr sz="3600">
              <a:latin typeface="Helvetica Neue"/>
              <a:ea typeface="Helvetica Neue"/>
              <a:cs typeface="Helvetica Neue"/>
              <a:sym typeface="Helvetica Neue"/>
            </a:endParaRPr>
          </a:p>
        </p:txBody>
      </p:sp>
      <p:sp>
        <p:nvSpPr>
          <p:cNvPr id="327" name="Google Shape;327;p47"/>
          <p:cNvSpPr txBox="1"/>
          <p:nvPr/>
        </p:nvSpPr>
        <p:spPr>
          <a:xfrm>
            <a:off x="1693313" y="3838500"/>
            <a:ext cx="8296200" cy="92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Helvetica Neue"/>
                <a:ea typeface="Helvetica Neue"/>
                <a:cs typeface="Helvetica Neue"/>
                <a:sym typeface="Helvetica Neue"/>
              </a:rPr>
              <a:t>"0.382718"</a:t>
            </a:r>
            <a:endParaRPr sz="3600">
              <a:latin typeface="Helvetica Neue"/>
              <a:ea typeface="Helvetica Neue"/>
              <a:cs typeface="Helvetica Neue"/>
              <a:sym typeface="Helvetica Neue"/>
            </a:endParaRPr>
          </a:p>
        </p:txBody>
      </p:sp>
    </p:spTree>
    <p:extLst>
      <p:ext uri="{BB962C8B-B14F-4D97-AF65-F5344CB8AC3E}">
        <p14:creationId xmlns:p14="http://schemas.microsoft.com/office/powerpoint/2010/main" val="348725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21"/>
                                        </p:tgtEl>
                                      </p:cBhvr>
                                    </p:animEffect>
                                    <p:set>
                                      <p:cBhvr>
                                        <p:cTn id="12" dur="1" fill="hold">
                                          <p:stCondLst>
                                            <p:cond delay="1000"/>
                                          </p:stCondLst>
                                        </p:cTn>
                                        <p:tgtEl>
                                          <p:spTgt spid="321"/>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22"/>
                                        </p:tgtEl>
                                        <p:attrNameLst>
                                          <p:attrName>style.visibility</p:attrName>
                                        </p:attrNameLst>
                                      </p:cBhvr>
                                      <p:to>
                                        <p:strVal val="visible"/>
                                      </p:to>
                                    </p:set>
                                    <p:animEffect transition="in" filter="fade">
                                      <p:cBhvr>
                                        <p:cTn id="16" dur="1000"/>
                                        <p:tgtEl>
                                          <p:spTgt spid="3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322"/>
                                        </p:tgtEl>
                                      </p:cBhvr>
                                    </p:animEffect>
                                    <p:set>
                                      <p:cBhvr>
                                        <p:cTn id="21" dur="1" fill="hold">
                                          <p:stCondLst>
                                            <p:cond delay="1000"/>
                                          </p:stCondLst>
                                        </p:cTn>
                                        <p:tgtEl>
                                          <p:spTgt spid="32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23"/>
                                        </p:tgtEl>
                                        <p:attrNameLst>
                                          <p:attrName>style.visibility</p:attrName>
                                        </p:attrNameLst>
                                      </p:cBhvr>
                                      <p:to>
                                        <p:strVal val="visible"/>
                                      </p:to>
                                    </p:set>
                                    <p:animEffect transition="in" filter="fade">
                                      <p:cBhvr>
                                        <p:cTn id="25" dur="1000"/>
                                        <p:tgtEl>
                                          <p:spTgt spid="3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323"/>
                                        </p:tgtEl>
                                      </p:cBhvr>
                                    </p:animEffect>
                                    <p:set>
                                      <p:cBhvr>
                                        <p:cTn id="30" dur="1" fill="hold">
                                          <p:stCondLst>
                                            <p:cond delay="1000"/>
                                          </p:stCondLst>
                                        </p:cTn>
                                        <p:tgtEl>
                                          <p:spTgt spid="323"/>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24"/>
                                        </p:tgtEl>
                                        <p:attrNameLst>
                                          <p:attrName>style.visibility</p:attrName>
                                        </p:attrNameLst>
                                      </p:cBhvr>
                                      <p:to>
                                        <p:strVal val="visible"/>
                                      </p:to>
                                    </p:set>
                                    <p:animEffect transition="in" filter="fade">
                                      <p:cBhvr>
                                        <p:cTn id="34" dur="1000"/>
                                        <p:tgtEl>
                                          <p:spTgt spid="3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324"/>
                                        </p:tgtEl>
                                      </p:cBhvr>
                                    </p:animEffect>
                                    <p:set>
                                      <p:cBhvr>
                                        <p:cTn id="39" dur="1" fill="hold">
                                          <p:stCondLst>
                                            <p:cond delay="1000"/>
                                          </p:stCondLst>
                                        </p:cTn>
                                        <p:tgtEl>
                                          <p:spTgt spid="324"/>
                                        </p:tgtEl>
                                        <p:attrNameLst>
                                          <p:attrName>style.visibility</p:attrName>
                                        </p:attrNameLst>
                                      </p:cBhvr>
                                      <p:to>
                                        <p:strVal val="hidden"/>
                                      </p:to>
                                    </p:se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325"/>
                                        </p:tgtEl>
                                        <p:attrNameLst>
                                          <p:attrName>style.visibility</p:attrName>
                                        </p:attrNameLst>
                                      </p:cBhvr>
                                      <p:to>
                                        <p:strVal val="visible"/>
                                      </p:to>
                                    </p:set>
                                    <p:animEffect transition="in" filter="fade">
                                      <p:cBhvr>
                                        <p:cTn id="43" dur="1000"/>
                                        <p:tgtEl>
                                          <p:spTgt spid="3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1000"/>
                                        <p:tgtEl>
                                          <p:spTgt spid="325"/>
                                        </p:tgtEl>
                                      </p:cBhvr>
                                    </p:animEffect>
                                    <p:set>
                                      <p:cBhvr>
                                        <p:cTn id="48" dur="1" fill="hold">
                                          <p:stCondLst>
                                            <p:cond delay="1000"/>
                                          </p:stCondLst>
                                        </p:cTn>
                                        <p:tgtEl>
                                          <p:spTgt spid="325"/>
                                        </p:tgtEl>
                                        <p:attrNameLst>
                                          <p:attrName>style.visibility</p:attrName>
                                        </p:attrNameLst>
                                      </p:cBhvr>
                                      <p:to>
                                        <p:strVal val="hidden"/>
                                      </p:to>
                                    </p:se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326"/>
                                        </p:tgtEl>
                                        <p:attrNameLst>
                                          <p:attrName>style.visibility</p:attrName>
                                        </p:attrNameLst>
                                      </p:cBhvr>
                                      <p:to>
                                        <p:strVal val="visible"/>
                                      </p:to>
                                    </p:set>
                                    <p:animEffect transition="in" filter="fade">
                                      <p:cBhvr>
                                        <p:cTn id="52" dur="1000"/>
                                        <p:tgtEl>
                                          <p:spTgt spid="3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1000"/>
                                        <p:tgtEl>
                                          <p:spTgt spid="326"/>
                                        </p:tgtEl>
                                      </p:cBhvr>
                                    </p:animEffect>
                                    <p:set>
                                      <p:cBhvr>
                                        <p:cTn id="57" dur="1" fill="hold">
                                          <p:stCondLst>
                                            <p:cond delay="1000"/>
                                          </p:stCondLst>
                                        </p:cTn>
                                        <p:tgtEl>
                                          <p:spTgt spid="326"/>
                                        </p:tgtEl>
                                        <p:attrNameLst>
                                          <p:attrName>style.visibility</p:attrName>
                                        </p:attrNameLst>
                                      </p:cBhvr>
                                      <p:to>
                                        <p:strVal val="hidden"/>
                                      </p:to>
                                    </p:se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327"/>
                                        </p:tgtEl>
                                        <p:attrNameLst>
                                          <p:attrName>style.visibility</p:attrName>
                                        </p:attrNameLst>
                                      </p:cBhvr>
                                      <p:to>
                                        <p:strVal val="visible"/>
                                      </p:to>
                                    </p:set>
                                    <p:animEffect transition="in" filter="fade">
                                      <p:cBhvr>
                                        <p:cTn id="61" dur="10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Raise your hand if...</a:t>
            </a:r>
            <a:endParaRPr/>
          </a:p>
        </p:txBody>
      </p:sp>
      <p:sp>
        <p:nvSpPr>
          <p:cNvPr id="333" name="Google Shape;333;p48"/>
          <p:cNvSpPr txBox="1">
            <a:spLocks noGrp="1"/>
          </p:cNvSpPr>
          <p:nvPr>
            <p:ph type="body" idx="1"/>
          </p:nvPr>
        </p:nvSpPr>
        <p:spPr>
          <a:xfrm>
            <a:off x="539500" y="1257300"/>
            <a:ext cx="5605500" cy="3374400"/>
          </a:xfrm>
          <a:prstGeom prst="rect">
            <a:avLst/>
          </a:prstGeom>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Clr>
                <a:schemeClr val="dk1"/>
              </a:buClr>
              <a:buSzPts val="2200"/>
              <a:buFont typeface="Helvetica Neue"/>
              <a:buChar char="➔"/>
            </a:pPr>
            <a:r>
              <a:rPr lang="en" sz="2200">
                <a:solidFill>
                  <a:schemeClr val="dk1"/>
                </a:solidFill>
                <a:latin typeface="Helvetica Neue"/>
                <a:ea typeface="Helvetica Neue"/>
                <a:cs typeface="Helvetica Neue"/>
                <a:sym typeface="Helvetica Neue"/>
              </a:rPr>
              <a:t>You've gotten stuck because of an error.</a:t>
            </a:r>
            <a:endParaRPr sz="2200">
              <a:solidFill>
                <a:schemeClr val="dk1"/>
              </a:solidFill>
              <a:latin typeface="Helvetica Neue"/>
              <a:ea typeface="Helvetica Neue"/>
              <a:cs typeface="Helvetica Neue"/>
              <a:sym typeface="Helvetica Neue"/>
            </a:endParaRPr>
          </a:p>
          <a:p>
            <a:pPr marL="457200" lvl="0" indent="-368300" algn="l" rtl="0">
              <a:lnSpc>
                <a:spcPct val="100000"/>
              </a:lnSpc>
              <a:spcBef>
                <a:spcPts val="1000"/>
              </a:spcBef>
              <a:spcAft>
                <a:spcPts val="0"/>
              </a:spcAft>
              <a:buClr>
                <a:schemeClr val="dk1"/>
              </a:buClr>
              <a:buSzPts val="2200"/>
              <a:buFont typeface="Helvetica Neue"/>
              <a:buChar char="➔"/>
            </a:pPr>
            <a:r>
              <a:rPr lang="en" sz="2200">
                <a:solidFill>
                  <a:schemeClr val="dk1"/>
                </a:solidFill>
                <a:latin typeface="Helvetica Neue"/>
                <a:ea typeface="Helvetica Neue"/>
                <a:cs typeface="Helvetica Neue"/>
                <a:sym typeface="Helvetica Neue"/>
              </a:rPr>
              <a:t>You feel like JavaScript is a little more confusing because things don't </a:t>
            </a:r>
            <a:r>
              <a:rPr lang="en" sz="2200" i="1">
                <a:solidFill>
                  <a:schemeClr val="dk1"/>
                </a:solidFill>
                <a:latin typeface="Helvetica Neue"/>
                <a:ea typeface="Helvetica Neue"/>
                <a:cs typeface="Helvetica Neue"/>
                <a:sym typeface="Helvetica Neue"/>
              </a:rPr>
              <a:t>automatically</a:t>
            </a:r>
            <a:r>
              <a:rPr lang="en" sz="2200">
                <a:solidFill>
                  <a:schemeClr val="dk1"/>
                </a:solidFill>
                <a:latin typeface="Helvetica Neue"/>
                <a:ea typeface="Helvetica Neue"/>
                <a:cs typeface="Helvetica Neue"/>
                <a:sym typeface="Helvetica Neue"/>
              </a:rPr>
              <a:t> appear on the page</a:t>
            </a:r>
            <a:endParaRPr sz="2200">
              <a:solidFill>
                <a:schemeClr val="dk1"/>
              </a:solidFill>
              <a:latin typeface="Helvetica Neue"/>
              <a:ea typeface="Helvetica Neue"/>
              <a:cs typeface="Helvetica Neue"/>
              <a:sym typeface="Helvetica Neue"/>
            </a:endParaRPr>
          </a:p>
          <a:p>
            <a:pPr marL="457200" lvl="0" indent="-368300" algn="l" rtl="0">
              <a:lnSpc>
                <a:spcPct val="100000"/>
              </a:lnSpc>
              <a:spcBef>
                <a:spcPts val="1000"/>
              </a:spcBef>
              <a:spcAft>
                <a:spcPts val="0"/>
              </a:spcAft>
              <a:buClr>
                <a:schemeClr val="dk1"/>
              </a:buClr>
              <a:buSzPts val="2200"/>
              <a:buFont typeface="Helvetica Neue"/>
              <a:buChar char="➔"/>
            </a:pPr>
            <a:r>
              <a:rPr lang="en" sz="2200">
                <a:solidFill>
                  <a:schemeClr val="dk1"/>
                </a:solidFill>
                <a:latin typeface="Helvetica Neue"/>
                <a:ea typeface="Helvetica Neue"/>
                <a:cs typeface="Helvetica Neue"/>
                <a:sym typeface="Helvetica Neue"/>
              </a:rPr>
              <a:t>You wish you could check your work </a:t>
            </a:r>
            <a:endParaRPr sz="2200">
              <a:solidFill>
                <a:schemeClr val="dk1"/>
              </a:solidFill>
            </a:endParaRPr>
          </a:p>
          <a:p>
            <a:pPr marL="457200" lvl="0" indent="0" algn="l" rtl="0">
              <a:lnSpc>
                <a:spcPct val="100000"/>
              </a:lnSpc>
              <a:spcBef>
                <a:spcPts val="0"/>
              </a:spcBef>
              <a:spcAft>
                <a:spcPts val="0"/>
              </a:spcAft>
              <a:buNone/>
            </a:pPr>
            <a:r>
              <a:rPr lang="en" sz="2200">
                <a:solidFill>
                  <a:schemeClr val="dk1"/>
                </a:solidFill>
                <a:latin typeface="Helvetica Neue"/>
                <a:ea typeface="Helvetica Neue"/>
                <a:cs typeface="Helvetica Neue"/>
                <a:sym typeface="Helvetica Neue"/>
              </a:rPr>
              <a:t>as you g</a:t>
            </a:r>
            <a:r>
              <a:rPr lang="en" sz="2200">
                <a:solidFill>
                  <a:schemeClr val="dk1"/>
                </a:solidFill>
              </a:rPr>
              <a:t>o</a:t>
            </a:r>
            <a:endParaRPr sz="2200">
              <a:solidFill>
                <a:schemeClr val="dk1"/>
              </a:solidFill>
              <a:latin typeface="Helvetica Neue"/>
              <a:ea typeface="Helvetica Neue"/>
              <a:cs typeface="Helvetica Neue"/>
              <a:sym typeface="Helvetica Neue"/>
            </a:endParaRPr>
          </a:p>
        </p:txBody>
      </p:sp>
      <p:pic>
        <p:nvPicPr>
          <p:cNvPr id="334" name="Google Shape;334;p48" descr="idea volunteer GIF"/>
          <p:cNvPicPr preferRelativeResize="0"/>
          <p:nvPr/>
        </p:nvPicPr>
        <p:blipFill>
          <a:blip r:embed="rId3">
            <a:alphaModFix/>
          </a:blip>
          <a:stretch>
            <a:fillRect/>
          </a:stretch>
        </p:blipFill>
        <p:spPr>
          <a:xfrm>
            <a:off x="6020200" y="1413637"/>
            <a:ext cx="2590850" cy="2316225"/>
          </a:xfrm>
          <a:prstGeom prst="rect">
            <a:avLst/>
          </a:prstGeom>
          <a:noFill/>
          <a:ln>
            <a:noFill/>
          </a:ln>
        </p:spPr>
      </p:pic>
    </p:spTree>
    <p:extLst>
      <p:ext uri="{BB962C8B-B14F-4D97-AF65-F5344CB8AC3E}">
        <p14:creationId xmlns:p14="http://schemas.microsoft.com/office/powerpoint/2010/main" val="62197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animEffect transition="in" filter="fade">
                                      <p:cBhvr>
                                        <p:cTn id="7" dur="1000"/>
                                        <p:tgtEl>
                                          <p:spTgt spid="3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xEl>
                                              <p:pRg st="1" end="1"/>
                                            </p:txEl>
                                          </p:spTgt>
                                        </p:tgtEl>
                                        <p:attrNameLst>
                                          <p:attrName>style.visibility</p:attrName>
                                        </p:attrNameLst>
                                      </p:cBhvr>
                                      <p:to>
                                        <p:strVal val="visible"/>
                                      </p:to>
                                    </p:set>
                                    <p:animEffect transition="in" filter="fade">
                                      <p:cBhvr>
                                        <p:cTn id="12" dur="1000"/>
                                        <p:tgtEl>
                                          <p:spTgt spid="3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3">
                                            <p:txEl>
                                              <p:pRg st="2" end="2"/>
                                            </p:txEl>
                                          </p:spTgt>
                                        </p:tgtEl>
                                        <p:attrNameLst>
                                          <p:attrName>style.visibility</p:attrName>
                                        </p:attrNameLst>
                                      </p:cBhvr>
                                      <p:to>
                                        <p:strVal val="visible"/>
                                      </p:to>
                                    </p:set>
                                    <p:animEffect transition="in" filter="fade">
                                      <p:cBhvr>
                                        <p:cTn id="17" dur="1000"/>
                                        <p:tgtEl>
                                          <p:spTgt spid="3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3">
                                            <p:txEl>
                                              <p:pRg st="3" end="3"/>
                                            </p:txEl>
                                          </p:spTgt>
                                        </p:tgtEl>
                                        <p:attrNameLst>
                                          <p:attrName>style.visibility</p:attrName>
                                        </p:attrNameLst>
                                      </p:cBhvr>
                                      <p:to>
                                        <p:strVal val="visible"/>
                                      </p:to>
                                    </p:set>
                                    <p:animEffect transition="in" filter="fade">
                                      <p:cBhvr>
                                        <p:cTn id="22" dur="1000"/>
                                        <p:tgtEl>
                                          <p:spTgt spid="3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9"/>
          <p:cNvSpPr txBox="1">
            <a:spLocks noGrp="1"/>
          </p:cNvSpPr>
          <p:nvPr>
            <p:ph type="body" idx="1"/>
          </p:nvPr>
        </p:nvSpPr>
        <p:spPr>
          <a:xfrm>
            <a:off x="539500" y="1257300"/>
            <a:ext cx="2834400" cy="3374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400">
                <a:solidFill>
                  <a:schemeClr val="dk1"/>
                </a:solidFill>
                <a:latin typeface="Helvetica Neue"/>
                <a:ea typeface="Helvetica Neue"/>
                <a:cs typeface="Helvetica Neue"/>
                <a:sym typeface="Helvetica Neue"/>
              </a:rPr>
              <a:t>The </a:t>
            </a:r>
            <a:r>
              <a:rPr lang="en" sz="2400" b="1"/>
              <a:t>console</a:t>
            </a:r>
            <a:r>
              <a:rPr lang="en" sz="2400">
                <a:solidFill>
                  <a:schemeClr val="dk1"/>
                </a:solidFill>
                <a:latin typeface="Helvetica Neue"/>
                <a:ea typeface="Helvetica Neue"/>
                <a:cs typeface="Helvetica Neue"/>
                <a:sym typeface="Helvetica Neue"/>
              </a:rPr>
              <a:t> is an internal tool that's built into most browsers.</a:t>
            </a:r>
            <a:endParaRPr sz="24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r>
              <a:rPr lang="en" sz="2400">
                <a:solidFill>
                  <a:schemeClr val="dk1"/>
                </a:solidFill>
                <a:latin typeface="Helvetica Neue"/>
                <a:ea typeface="Helvetica Neue"/>
                <a:cs typeface="Helvetica Neue"/>
                <a:sym typeface="Helvetica Neue"/>
              </a:rPr>
              <a:t>You can access it in popcode!</a:t>
            </a:r>
            <a:br>
              <a:rPr lang="en" sz="2400">
                <a:solidFill>
                  <a:schemeClr val="dk1"/>
                </a:solidFill>
                <a:latin typeface="Helvetica Neue"/>
                <a:ea typeface="Helvetica Neue"/>
                <a:cs typeface="Helvetica Neue"/>
                <a:sym typeface="Helvetica Neue"/>
              </a:rPr>
            </a:br>
            <a:endParaRPr sz="2400">
              <a:solidFill>
                <a:schemeClr val="dk1"/>
              </a:solidFill>
              <a:latin typeface="Helvetica Neue"/>
              <a:ea typeface="Helvetica Neue"/>
              <a:cs typeface="Helvetica Neue"/>
              <a:sym typeface="Helvetica Neue"/>
            </a:endParaRPr>
          </a:p>
          <a:p>
            <a:pPr marL="457200" marR="0" lvl="0" indent="0" algn="l" rtl="0">
              <a:lnSpc>
                <a:spcPct val="93000"/>
              </a:lnSpc>
              <a:spcBef>
                <a:spcPts val="0"/>
              </a:spcBef>
              <a:spcAft>
                <a:spcPts val="0"/>
              </a:spcAft>
              <a:buNone/>
            </a:pPr>
            <a:endParaRPr>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400">
              <a:solidFill>
                <a:schemeClr val="dk1"/>
              </a:solidFill>
              <a:latin typeface="Helvetica Neue"/>
              <a:ea typeface="Helvetica Neue"/>
              <a:cs typeface="Helvetica Neue"/>
              <a:sym typeface="Helvetica Neue"/>
            </a:endParaRPr>
          </a:p>
        </p:txBody>
      </p:sp>
      <p:sp>
        <p:nvSpPr>
          <p:cNvPr id="340" name="Google Shape;340;p4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You CAN check your work!</a:t>
            </a:r>
            <a:endParaRPr/>
          </a:p>
        </p:txBody>
      </p:sp>
      <p:pic>
        <p:nvPicPr>
          <p:cNvPr id="341" name="Google Shape;341;p49"/>
          <p:cNvPicPr preferRelativeResize="0"/>
          <p:nvPr/>
        </p:nvPicPr>
        <p:blipFill>
          <a:blip r:embed="rId3">
            <a:alphaModFix/>
          </a:blip>
          <a:stretch>
            <a:fillRect/>
          </a:stretch>
        </p:blipFill>
        <p:spPr>
          <a:xfrm>
            <a:off x="3414650" y="1672375"/>
            <a:ext cx="5584551" cy="3012124"/>
          </a:xfrm>
          <a:prstGeom prst="rect">
            <a:avLst/>
          </a:prstGeom>
          <a:noFill/>
          <a:ln>
            <a:noFill/>
          </a:ln>
        </p:spPr>
      </p:pic>
      <p:pic>
        <p:nvPicPr>
          <p:cNvPr id="342" name="Google Shape;342;p49"/>
          <p:cNvPicPr preferRelativeResize="0"/>
          <p:nvPr/>
        </p:nvPicPr>
        <p:blipFill>
          <a:blip r:embed="rId4">
            <a:alphaModFix/>
          </a:blip>
          <a:stretch>
            <a:fillRect/>
          </a:stretch>
        </p:blipFill>
        <p:spPr>
          <a:xfrm>
            <a:off x="5074523" y="2944502"/>
            <a:ext cx="1012525" cy="839275"/>
          </a:xfrm>
          <a:prstGeom prst="rect">
            <a:avLst/>
          </a:prstGeom>
          <a:noFill/>
          <a:ln>
            <a:noFill/>
          </a:ln>
        </p:spPr>
      </p:pic>
    </p:spTree>
    <p:extLst>
      <p:ext uri="{BB962C8B-B14F-4D97-AF65-F5344CB8AC3E}">
        <p14:creationId xmlns:p14="http://schemas.microsoft.com/office/powerpoint/2010/main" val="185495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0"/>
          <p:cNvSpPr txBox="1">
            <a:spLocks noGrp="1"/>
          </p:cNvSpPr>
          <p:nvPr>
            <p:ph type="body" idx="1"/>
          </p:nvPr>
        </p:nvSpPr>
        <p:spPr>
          <a:xfrm>
            <a:off x="539500" y="1257300"/>
            <a:ext cx="4419300" cy="3374400"/>
          </a:xfrm>
          <a:prstGeom prst="rect">
            <a:avLst/>
          </a:prstGeom>
        </p:spPr>
        <p:txBody>
          <a:bodyPr spcFirstLastPara="1" wrap="square" lIns="91425" tIns="91425" rIns="91425" bIns="91425" anchor="t" anchorCtr="0">
            <a:noAutofit/>
          </a:bodyPr>
          <a:lstStyle/>
          <a:p>
            <a:pPr lvl="0" indent="-381000">
              <a:buClr>
                <a:schemeClr val="dk1"/>
              </a:buClr>
              <a:buSzPts val="2400"/>
              <a:buFont typeface="Trebuchet MS"/>
              <a:buChar char="➔"/>
            </a:pPr>
            <a:r>
              <a:rPr lang="zh-CN" altLang="en-US" sz="2400" dirty="0">
                <a:solidFill>
                  <a:schemeClr val="dk1"/>
                </a:solidFill>
              </a:rPr>
              <a:t>控制台是仅供开发人员使用的秘密区域</a:t>
            </a:r>
          </a:p>
          <a:p>
            <a:pPr lvl="0" indent="-381000">
              <a:buClr>
                <a:schemeClr val="dk1"/>
              </a:buClr>
              <a:buSzPts val="2400"/>
              <a:buFont typeface="Trebuchet MS"/>
              <a:buChar char="➔"/>
            </a:pPr>
            <a:r>
              <a:rPr lang="zh-CN" altLang="en-US" sz="2400" dirty="0">
                <a:solidFill>
                  <a:schemeClr val="dk1"/>
                </a:solidFill>
              </a:rPr>
              <a:t>输出到控制台的内容将在页面上不可见，因此用户将看不到它。</a:t>
            </a:r>
            <a:endParaRPr sz="2400" dirty="0">
              <a:solidFill>
                <a:schemeClr val="dk1"/>
              </a:solidFill>
              <a:latin typeface="Helvetica Neue"/>
              <a:ea typeface="Helvetica Neue"/>
              <a:cs typeface="Helvetica Neue"/>
              <a:sym typeface="Helvetica Neue"/>
            </a:endParaRPr>
          </a:p>
        </p:txBody>
      </p:sp>
      <p:sp>
        <p:nvSpPr>
          <p:cNvPr id="348" name="Google Shape;348;p5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Console</a:t>
            </a:r>
            <a:endParaRPr dirty="0"/>
          </a:p>
        </p:txBody>
      </p:sp>
      <p:pic>
        <p:nvPicPr>
          <p:cNvPr id="349" name="Google Shape;349;p50"/>
          <p:cNvPicPr preferRelativeResize="0"/>
          <p:nvPr/>
        </p:nvPicPr>
        <p:blipFill>
          <a:blip r:embed="rId3">
            <a:alphaModFix/>
          </a:blip>
          <a:stretch>
            <a:fillRect/>
          </a:stretch>
        </p:blipFill>
        <p:spPr>
          <a:xfrm>
            <a:off x="5119350" y="1352553"/>
            <a:ext cx="3724275" cy="2847975"/>
          </a:xfrm>
          <a:prstGeom prst="rect">
            <a:avLst/>
          </a:prstGeom>
          <a:noFill/>
          <a:ln>
            <a:noFill/>
          </a:ln>
        </p:spPr>
      </p:pic>
    </p:spTree>
    <p:extLst>
      <p:ext uri="{BB962C8B-B14F-4D97-AF65-F5344CB8AC3E}">
        <p14:creationId xmlns:p14="http://schemas.microsoft.com/office/powerpoint/2010/main" val="115544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1"/>
          <p:cNvSpPr txBox="1">
            <a:spLocks noGrp="1"/>
          </p:cNvSpPr>
          <p:nvPr>
            <p:ph type="body" idx="1"/>
          </p:nvPr>
        </p:nvSpPr>
        <p:spPr>
          <a:xfrm>
            <a:off x="539500" y="1257300"/>
            <a:ext cx="4798500" cy="3374400"/>
          </a:xfrm>
          <a:prstGeom prst="rect">
            <a:avLst/>
          </a:prstGeom>
        </p:spPr>
        <p:txBody>
          <a:bodyPr spcFirstLastPara="1" wrap="square" lIns="91425" tIns="91425" rIns="91425" bIns="91425" anchor="t" anchorCtr="0">
            <a:noAutofit/>
          </a:bodyPr>
          <a:lstStyle/>
          <a:p>
            <a:pPr marL="0" lvl="0" indent="0">
              <a:lnSpc>
                <a:spcPct val="93000"/>
              </a:lnSpc>
              <a:buNone/>
            </a:pPr>
            <a:r>
              <a:rPr lang="zh-CN" altLang="en-US" sz="2400" dirty="0">
                <a:solidFill>
                  <a:schemeClr val="dk1"/>
                </a:solidFill>
              </a:rPr>
              <a:t>你能做什么呢？</a:t>
            </a:r>
            <a:endParaRPr lang="en-US" altLang="zh-CN" sz="2400" dirty="0">
              <a:solidFill>
                <a:schemeClr val="dk1"/>
              </a:solidFill>
            </a:endParaRPr>
          </a:p>
          <a:p>
            <a:pPr marL="0" lvl="0" indent="0">
              <a:lnSpc>
                <a:spcPct val="93000"/>
              </a:lnSpc>
              <a:buNone/>
            </a:pPr>
            <a:endParaRPr lang="zh-CN" altLang="en-US" sz="2400" dirty="0">
              <a:solidFill>
                <a:schemeClr val="dk1"/>
              </a:solidFill>
            </a:endParaRPr>
          </a:p>
          <a:p>
            <a:pPr marL="0" lvl="0" indent="0">
              <a:lnSpc>
                <a:spcPct val="93000"/>
              </a:lnSpc>
              <a:buNone/>
            </a:pPr>
            <a:r>
              <a:rPr lang="zh-CN" altLang="en-US" sz="2400" dirty="0">
                <a:solidFill>
                  <a:schemeClr val="dk1"/>
                </a:solidFill>
              </a:rPr>
              <a:t>使用</a:t>
            </a:r>
            <a:r>
              <a:rPr lang="en-US" sz="2400" dirty="0" err="1">
                <a:solidFill>
                  <a:schemeClr val="dk1"/>
                </a:solidFill>
              </a:rPr>
              <a:t>console.log</a:t>
            </a:r>
            <a:r>
              <a:rPr lang="en-US" sz="2400" dirty="0">
                <a:solidFill>
                  <a:schemeClr val="dk1"/>
                </a:solidFill>
              </a:rPr>
              <a:t>（）;</a:t>
            </a:r>
          </a:p>
          <a:p>
            <a:pPr marL="0" lvl="0" indent="0">
              <a:lnSpc>
                <a:spcPct val="93000"/>
              </a:lnSpc>
              <a:buNone/>
            </a:pPr>
            <a:endParaRPr lang="en-US" altLang="zh-CN" sz="2400" dirty="0">
              <a:solidFill>
                <a:schemeClr val="dk1"/>
              </a:solidFill>
            </a:endParaRPr>
          </a:p>
          <a:p>
            <a:pPr marL="0" lvl="0" indent="0">
              <a:lnSpc>
                <a:spcPct val="93000"/>
              </a:lnSpc>
              <a:buNone/>
            </a:pPr>
            <a:r>
              <a:rPr lang="zh-CN" altLang="en-US" sz="2400" dirty="0">
                <a:solidFill>
                  <a:schemeClr val="dk1"/>
                </a:solidFill>
              </a:rPr>
              <a:t>在您的</a:t>
            </a:r>
            <a:r>
              <a:rPr lang="en-US" sz="2400" dirty="0" err="1">
                <a:solidFill>
                  <a:schemeClr val="dk1"/>
                </a:solidFill>
              </a:rPr>
              <a:t>Javascript</a:t>
            </a:r>
            <a:r>
              <a:rPr lang="zh-CN" altLang="en-US" sz="2400" dirty="0">
                <a:solidFill>
                  <a:schemeClr val="dk1"/>
                </a:solidFill>
              </a:rPr>
              <a:t>文件中打印东西到控制台</a:t>
            </a:r>
            <a:endParaRPr lang="en-US" altLang="zh-CN" sz="2400" dirty="0">
              <a:solidFill>
                <a:schemeClr val="dk1"/>
              </a:solidFill>
            </a:endParaRPr>
          </a:p>
          <a:p>
            <a:pPr marL="0" lvl="0" indent="0">
              <a:lnSpc>
                <a:spcPct val="93000"/>
              </a:lnSpc>
              <a:buNone/>
            </a:pPr>
            <a:endParaRPr lang="zh-CN" altLang="en-US" sz="2400" dirty="0">
              <a:solidFill>
                <a:schemeClr val="dk1"/>
              </a:solidFill>
            </a:endParaRPr>
          </a:p>
          <a:p>
            <a:pPr marL="0" lvl="0" indent="0">
              <a:lnSpc>
                <a:spcPct val="93000"/>
              </a:lnSpc>
              <a:buNone/>
            </a:pPr>
            <a:r>
              <a:rPr lang="zh-CN" altLang="en-US" sz="2400" dirty="0">
                <a:solidFill>
                  <a:schemeClr val="dk1"/>
                </a:solidFill>
              </a:rPr>
              <a:t>也可以直接在控制台中测试不是主程序一部分的新代码</a:t>
            </a:r>
            <a:endParaRPr sz="2400" dirty="0">
              <a:solidFill>
                <a:schemeClr val="dk1"/>
              </a:solidFill>
              <a:latin typeface="Helvetica Neue"/>
              <a:ea typeface="Helvetica Neue"/>
              <a:cs typeface="Helvetica Neue"/>
              <a:sym typeface="Helvetica Neue"/>
            </a:endParaRPr>
          </a:p>
        </p:txBody>
      </p:sp>
      <p:sp>
        <p:nvSpPr>
          <p:cNvPr id="355" name="Google Shape;355;p5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Console</a:t>
            </a:r>
            <a:endParaRPr/>
          </a:p>
        </p:txBody>
      </p:sp>
      <p:pic>
        <p:nvPicPr>
          <p:cNvPr id="356" name="Google Shape;356;p51"/>
          <p:cNvPicPr preferRelativeResize="0"/>
          <p:nvPr/>
        </p:nvPicPr>
        <p:blipFill>
          <a:blip r:embed="rId3">
            <a:alphaModFix/>
          </a:blip>
          <a:stretch>
            <a:fillRect/>
          </a:stretch>
        </p:blipFill>
        <p:spPr>
          <a:xfrm>
            <a:off x="5539350" y="1352550"/>
            <a:ext cx="3302700" cy="3117600"/>
          </a:xfrm>
          <a:prstGeom prst="rect">
            <a:avLst/>
          </a:prstGeom>
          <a:noFill/>
          <a:ln w="9525" cap="flat" cmpd="sng">
            <a:solidFill>
              <a:srgbClr val="D9D9D9"/>
            </a:solidFill>
            <a:prstDash val="solid"/>
            <a:round/>
            <a:headEnd type="none" w="sm" len="sm"/>
            <a:tailEnd type="none" w="sm" len="sm"/>
          </a:ln>
        </p:spPr>
      </p:pic>
    </p:spTree>
    <p:extLst>
      <p:ext uri="{BB962C8B-B14F-4D97-AF65-F5344CB8AC3E}">
        <p14:creationId xmlns:p14="http://schemas.microsoft.com/office/powerpoint/2010/main" val="1989370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9"/>
          <p:cNvSpPr txBox="1">
            <a:spLocks noGrp="1"/>
          </p:cNvSpPr>
          <p:nvPr>
            <p:ph type="ctrTitle"/>
          </p:nvPr>
        </p:nvSpPr>
        <p:spPr>
          <a:xfrm>
            <a:off x="126450" y="1618175"/>
            <a:ext cx="2490600" cy="3402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000"/>
              <a:t>Modern websites consist of:</a:t>
            </a:r>
            <a:endParaRPr sz="2000"/>
          </a:p>
          <a:p>
            <a:pPr marL="457200" lvl="0" indent="-355600" algn="l" rtl="0">
              <a:spcBef>
                <a:spcPts val="0"/>
              </a:spcBef>
              <a:spcAft>
                <a:spcPts val="0"/>
              </a:spcAft>
              <a:buClr>
                <a:srgbClr val="000000"/>
              </a:buClr>
              <a:buSzPts val="2000"/>
              <a:buChar char="➔"/>
            </a:pPr>
            <a:r>
              <a:rPr lang="en" sz="2000"/>
              <a:t>HTML</a:t>
            </a:r>
            <a:endParaRPr sz="2000"/>
          </a:p>
          <a:p>
            <a:pPr marL="457200" lvl="0" indent="-355600" algn="l" rtl="0">
              <a:spcBef>
                <a:spcPts val="0"/>
              </a:spcBef>
              <a:spcAft>
                <a:spcPts val="0"/>
              </a:spcAft>
              <a:buClr>
                <a:srgbClr val="000000"/>
              </a:buClr>
              <a:buSzPts val="2000"/>
              <a:buChar char="➔"/>
            </a:pPr>
            <a:r>
              <a:rPr lang="en" sz="2000"/>
              <a:t>CSS</a:t>
            </a:r>
            <a:endParaRPr sz="2000"/>
          </a:p>
          <a:p>
            <a:pPr marL="457200" lvl="0" indent="-355600" algn="l" rtl="0">
              <a:spcBef>
                <a:spcPts val="0"/>
              </a:spcBef>
              <a:spcAft>
                <a:spcPts val="0"/>
              </a:spcAft>
              <a:buClr>
                <a:srgbClr val="000000"/>
              </a:buClr>
              <a:buSzPts val="2000"/>
              <a:buChar char="➔"/>
            </a:pPr>
            <a:r>
              <a:rPr lang="en" sz="2000" b="1">
                <a:solidFill>
                  <a:srgbClr val="FFAA7B"/>
                </a:solidFill>
              </a:rPr>
              <a:t>JavaScript</a:t>
            </a:r>
            <a:endParaRPr sz="2000"/>
          </a:p>
        </p:txBody>
      </p:sp>
      <p:pic>
        <p:nvPicPr>
          <p:cNvPr id="290" name="Google Shape;290;p39" descr="Screen Shot 2017-11-07 at 6.16.22 PM.png"/>
          <p:cNvPicPr preferRelativeResize="0"/>
          <p:nvPr/>
        </p:nvPicPr>
        <p:blipFill>
          <a:blip r:embed="rId3">
            <a:alphaModFix/>
          </a:blip>
          <a:stretch>
            <a:fillRect/>
          </a:stretch>
        </p:blipFill>
        <p:spPr>
          <a:xfrm>
            <a:off x="3363590" y="648862"/>
            <a:ext cx="5227185" cy="3942950"/>
          </a:xfrm>
          <a:prstGeom prst="rect">
            <a:avLst/>
          </a:prstGeom>
          <a:noFill/>
          <a:ln w="9525" cap="flat" cmpd="sng">
            <a:solidFill>
              <a:srgbClr val="666666"/>
            </a:solidFill>
            <a:prstDash val="solid"/>
            <a:round/>
            <a:headEnd type="none" w="sm" len="sm"/>
            <a:tailEnd type="none" w="sm" len="sm"/>
          </a:ln>
        </p:spPr>
      </p:pic>
      <p:sp>
        <p:nvSpPr>
          <p:cNvPr id="291" name="Google Shape;291;p39"/>
          <p:cNvSpPr/>
          <p:nvPr/>
        </p:nvSpPr>
        <p:spPr>
          <a:xfrm>
            <a:off x="3259825" y="3316181"/>
            <a:ext cx="2745300" cy="13107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9"/>
          <p:cNvSpPr txBox="1"/>
          <p:nvPr/>
        </p:nvSpPr>
        <p:spPr>
          <a:xfrm>
            <a:off x="2953500" y="152400"/>
            <a:ext cx="59619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Helvetica Neue"/>
                <a:ea typeface="Helvetica Neue"/>
                <a:cs typeface="Helvetica Neue"/>
                <a:sym typeface="Helvetica Neue"/>
              </a:rPr>
              <a:t>You've probably noticed these three in Popcode!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0">
                <a:solidFill>
                  <a:srgbClr val="000000"/>
                </a:solidFill>
                <a:latin typeface="Helvetica Neue"/>
                <a:ea typeface="Helvetica Neue"/>
                <a:cs typeface="Helvetica Neue"/>
                <a:sym typeface="Helvetica Neue"/>
              </a:rPr>
              <a:t>Console Demo				</a:t>
            </a:r>
            <a:endParaRPr b="0">
              <a:solidFill>
                <a:srgbClr val="000000"/>
              </a:solidFill>
              <a:latin typeface="Helvetica Neue"/>
              <a:ea typeface="Helvetica Neue"/>
              <a:cs typeface="Helvetica Neue"/>
              <a:sym typeface="Helvetica Neue"/>
            </a:endParaRPr>
          </a:p>
        </p:txBody>
      </p:sp>
      <p:sp>
        <p:nvSpPr>
          <p:cNvPr id="362" name="Google Shape;362;p52"/>
          <p:cNvSpPr txBox="1">
            <a:spLocks noGrp="1"/>
          </p:cNvSpPr>
          <p:nvPr>
            <p:ph type="body" idx="1"/>
          </p:nvPr>
        </p:nvSpPr>
        <p:spPr>
          <a:xfrm>
            <a:off x="3263400" y="356625"/>
            <a:ext cx="5323800" cy="4270200"/>
          </a:xfrm>
          <a:prstGeom prst="rect">
            <a:avLst/>
          </a:prstGeom>
        </p:spPr>
        <p:txBody>
          <a:bodyPr spcFirstLastPara="1" wrap="square" lIns="91425" tIns="91425" rIns="91425" bIns="91425" anchor="t" anchorCtr="0">
            <a:noAutofit/>
          </a:bodyPr>
          <a:lstStyle/>
          <a:p>
            <a:pPr marL="457200" lvl="0" indent="-355600" algn="l" rtl="0">
              <a:lnSpc>
                <a:spcPct val="93000"/>
              </a:lnSpc>
              <a:spcBef>
                <a:spcPts val="0"/>
              </a:spcBef>
              <a:spcAft>
                <a:spcPts val="0"/>
              </a:spcAft>
              <a:buClr>
                <a:schemeClr val="dk1"/>
              </a:buClr>
              <a:buSzPts val="2000"/>
              <a:buAutoNum type="arabicPeriod"/>
            </a:pPr>
            <a:r>
              <a:rPr lang="en" sz="2000" dirty="0">
                <a:solidFill>
                  <a:schemeClr val="dk1"/>
                </a:solidFill>
                <a:latin typeface="Helvetica Neue"/>
                <a:ea typeface="Helvetica Neue"/>
                <a:cs typeface="Helvetica Neue"/>
                <a:sym typeface="Helvetica Neue"/>
              </a:rPr>
              <a:t>Let’s open the console in a new </a:t>
            </a:r>
            <a:r>
              <a:rPr lang="en" sz="2000" u="sng" dirty="0">
                <a:solidFill>
                  <a:schemeClr val="hlink"/>
                </a:solidFill>
                <a:latin typeface="Helvetica Neue"/>
                <a:ea typeface="Helvetica Neue"/>
                <a:cs typeface="Helvetica Neue"/>
                <a:sym typeface="Helvetica Neue"/>
                <a:hlinkClick r:id="rId3"/>
              </a:rPr>
              <a:t>popcode</a:t>
            </a:r>
            <a:r>
              <a:rPr lang="en" sz="2000" dirty="0">
                <a:solidFill>
                  <a:schemeClr val="dk1"/>
                </a:solidFill>
                <a:latin typeface="Helvetica Neue"/>
                <a:ea typeface="Helvetica Neue"/>
                <a:cs typeface="Helvetica Neue"/>
                <a:sym typeface="Helvetica Neue"/>
              </a:rPr>
              <a:t>.</a:t>
            </a:r>
            <a:endParaRPr sz="2000" dirty="0">
              <a:solidFill>
                <a:schemeClr val="dk1"/>
              </a:solidFill>
              <a:latin typeface="Helvetica Neue"/>
              <a:ea typeface="Helvetica Neue"/>
              <a:cs typeface="Helvetica Neue"/>
              <a:sym typeface="Helvetica Neue"/>
            </a:endParaRPr>
          </a:p>
          <a:p>
            <a:pPr lvl="0" indent="-355600">
              <a:lnSpc>
                <a:spcPct val="93000"/>
              </a:lnSpc>
              <a:spcBef>
                <a:spcPts val="1000"/>
              </a:spcBef>
              <a:buClr>
                <a:schemeClr val="dk1"/>
              </a:buClr>
              <a:buSzPts val="2000"/>
              <a:buAutoNum type="arabicPeriod"/>
            </a:pPr>
            <a:r>
              <a:rPr lang="zh-CN" altLang="en-US" sz="2000" dirty="0">
                <a:solidFill>
                  <a:schemeClr val="dk1"/>
                </a:solidFill>
              </a:rPr>
              <a:t>在</a:t>
            </a:r>
            <a:r>
              <a:rPr lang="en-US" sz="2000" dirty="0">
                <a:solidFill>
                  <a:schemeClr val="dk1"/>
                </a:solidFill>
              </a:rPr>
              <a:t>JavaScript</a:t>
            </a:r>
            <a:r>
              <a:rPr lang="zh-CN" altLang="en-US" sz="2000" dirty="0">
                <a:solidFill>
                  <a:schemeClr val="dk1"/>
                </a:solidFill>
              </a:rPr>
              <a:t>中，我们声明一个名为</a:t>
            </a:r>
            <a:r>
              <a:rPr lang="en-US" sz="2000" dirty="0">
                <a:solidFill>
                  <a:schemeClr val="dk1"/>
                </a:solidFill>
              </a:rPr>
              <a:t>egg</a:t>
            </a:r>
            <a:r>
              <a:rPr lang="zh-CN" altLang="en-US" sz="2000" dirty="0">
                <a:solidFill>
                  <a:schemeClr val="dk1"/>
                </a:solidFill>
              </a:rPr>
              <a:t>的变量并将其值设置为“ </a:t>
            </a:r>
            <a:r>
              <a:rPr lang="en-US" sz="2000" dirty="0">
                <a:solidFill>
                  <a:schemeClr val="dk1"/>
                </a:solidFill>
              </a:rPr>
              <a:t>chicken”。</a:t>
            </a:r>
          </a:p>
          <a:p>
            <a:pPr lvl="0" indent="-355600">
              <a:lnSpc>
                <a:spcPct val="93000"/>
              </a:lnSpc>
              <a:spcBef>
                <a:spcPts val="1000"/>
              </a:spcBef>
              <a:buClr>
                <a:schemeClr val="dk1"/>
              </a:buClr>
              <a:buSzPts val="2000"/>
              <a:buAutoNum type="arabicPeriod"/>
            </a:pPr>
            <a:r>
              <a:rPr lang="zh-CN" altLang="en-US" sz="2000" dirty="0">
                <a:solidFill>
                  <a:schemeClr val="dk1"/>
                </a:solidFill>
              </a:rPr>
              <a:t>现在让我们在</a:t>
            </a:r>
            <a:r>
              <a:rPr lang="en-US" sz="2000" dirty="0" err="1">
                <a:solidFill>
                  <a:schemeClr val="dk1"/>
                </a:solidFill>
              </a:rPr>
              <a:t>console.log</a:t>
            </a:r>
            <a:r>
              <a:rPr lang="en-US" sz="2000" dirty="0">
                <a:solidFill>
                  <a:schemeClr val="dk1"/>
                </a:solidFill>
              </a:rPr>
              <a:t>（）</a:t>
            </a:r>
            <a:r>
              <a:rPr lang="zh-CN" altLang="en-US" sz="2000" dirty="0">
                <a:solidFill>
                  <a:schemeClr val="dk1"/>
                </a:solidFill>
              </a:rPr>
              <a:t>中使用</a:t>
            </a:r>
            <a:r>
              <a:rPr lang="en-US" sz="2000" dirty="0" err="1">
                <a:solidFill>
                  <a:schemeClr val="dk1"/>
                </a:solidFill>
              </a:rPr>
              <a:t>typeof</a:t>
            </a:r>
            <a:r>
              <a:rPr lang="en-US" sz="2000" dirty="0">
                <a:solidFill>
                  <a:schemeClr val="dk1"/>
                </a:solidFill>
              </a:rPr>
              <a:t> egg。</a:t>
            </a:r>
          </a:p>
          <a:p>
            <a:pPr lvl="0" indent="-355600">
              <a:lnSpc>
                <a:spcPct val="93000"/>
              </a:lnSpc>
              <a:spcBef>
                <a:spcPts val="1000"/>
              </a:spcBef>
              <a:buClr>
                <a:schemeClr val="dk1"/>
              </a:buClr>
              <a:buSzPts val="2000"/>
              <a:buAutoNum type="arabicPeriod"/>
            </a:pPr>
            <a:r>
              <a:rPr lang="zh-CN" altLang="en-US" sz="2000" dirty="0">
                <a:solidFill>
                  <a:schemeClr val="dk1"/>
                </a:solidFill>
              </a:rPr>
              <a:t>控制台中显示什么？</a:t>
            </a:r>
          </a:p>
          <a:p>
            <a:pPr lvl="0" indent="-355600">
              <a:lnSpc>
                <a:spcPct val="93000"/>
              </a:lnSpc>
              <a:spcBef>
                <a:spcPts val="1000"/>
              </a:spcBef>
              <a:buClr>
                <a:schemeClr val="dk1"/>
              </a:buClr>
              <a:buSzPts val="2000"/>
              <a:buAutoNum type="arabicPeriod"/>
            </a:pPr>
            <a:r>
              <a:rPr lang="zh-CN" altLang="en-US" sz="2000" dirty="0">
                <a:solidFill>
                  <a:schemeClr val="dk1"/>
                </a:solidFill>
              </a:rPr>
              <a:t>您认为</a:t>
            </a:r>
            <a:r>
              <a:rPr lang="en-US" sz="2000" dirty="0" err="1">
                <a:solidFill>
                  <a:schemeClr val="dk1"/>
                </a:solidFill>
              </a:rPr>
              <a:t>typeof</a:t>
            </a:r>
            <a:r>
              <a:rPr lang="zh-CN" altLang="en-US" sz="2000" dirty="0">
                <a:solidFill>
                  <a:schemeClr val="dk1"/>
                </a:solidFill>
              </a:rPr>
              <a:t>有什么作用？</a:t>
            </a:r>
          </a:p>
          <a:p>
            <a:pPr lvl="0" indent="-355600">
              <a:lnSpc>
                <a:spcPct val="93000"/>
              </a:lnSpc>
              <a:spcBef>
                <a:spcPts val="1000"/>
              </a:spcBef>
              <a:buClr>
                <a:schemeClr val="dk1"/>
              </a:buClr>
              <a:buSzPts val="2000"/>
              <a:buAutoNum type="arabicPeriod"/>
            </a:pPr>
            <a:r>
              <a:rPr lang="zh-CN" altLang="en-US" sz="2000" dirty="0">
                <a:solidFill>
                  <a:schemeClr val="dk1"/>
                </a:solidFill>
              </a:rPr>
              <a:t>现在，让我们尝试使用带有</a:t>
            </a:r>
            <a:r>
              <a:rPr lang="en-US" sz="2000" dirty="0">
                <a:solidFill>
                  <a:schemeClr val="dk1"/>
                </a:solidFill>
              </a:rPr>
              <a:t>egg</a:t>
            </a:r>
            <a:r>
              <a:rPr lang="zh-CN" altLang="en-US" sz="2000" dirty="0">
                <a:solidFill>
                  <a:schemeClr val="dk1"/>
                </a:solidFill>
              </a:rPr>
              <a:t>变量的</a:t>
            </a:r>
            <a:r>
              <a:rPr lang="en-US" sz="2000" dirty="0" err="1">
                <a:solidFill>
                  <a:schemeClr val="dk1"/>
                </a:solidFill>
              </a:rPr>
              <a:t>console.log</a:t>
            </a:r>
            <a:r>
              <a:rPr lang="en-US" sz="2000" dirty="0">
                <a:solidFill>
                  <a:schemeClr val="dk1"/>
                </a:solidFill>
              </a:rPr>
              <a:t>（）。</a:t>
            </a:r>
          </a:p>
          <a:p>
            <a:pPr lvl="0" indent="-355600">
              <a:lnSpc>
                <a:spcPct val="93000"/>
              </a:lnSpc>
              <a:spcBef>
                <a:spcPts val="1000"/>
              </a:spcBef>
              <a:buClr>
                <a:schemeClr val="dk1"/>
              </a:buClr>
              <a:buSzPts val="2000"/>
              <a:buAutoNum type="arabicPeriod"/>
            </a:pPr>
            <a:r>
              <a:rPr lang="zh-CN" altLang="en-US" sz="2000" dirty="0">
                <a:solidFill>
                  <a:schemeClr val="dk1"/>
                </a:solidFill>
              </a:rPr>
              <a:t>您认为</a:t>
            </a:r>
            <a:r>
              <a:rPr lang="en-US" sz="2000" dirty="0" err="1">
                <a:solidFill>
                  <a:schemeClr val="dk1"/>
                </a:solidFill>
              </a:rPr>
              <a:t>console.log</a:t>
            </a:r>
            <a:r>
              <a:rPr lang="en-US" sz="2000" dirty="0">
                <a:solidFill>
                  <a:schemeClr val="dk1"/>
                </a:solidFill>
              </a:rPr>
              <a:t>（）</a:t>
            </a:r>
            <a:r>
              <a:rPr lang="zh-CN" altLang="en-US" sz="2000" dirty="0">
                <a:solidFill>
                  <a:schemeClr val="dk1"/>
                </a:solidFill>
              </a:rPr>
              <a:t>有什么作用？</a:t>
            </a:r>
            <a:endParaRPr sz="2000"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372031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3"/>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use </a:t>
            </a:r>
            <a:r>
              <a:rPr lang="en" b="1" u="sng" dirty="0">
                <a:solidFill>
                  <a:srgbClr val="FFAA7B"/>
                </a:solidFill>
              </a:rPr>
              <a:t>operators</a:t>
            </a:r>
            <a:r>
              <a:rPr lang="zh-CN" altLang="en-US" b="1" u="sng" dirty="0">
                <a:solidFill>
                  <a:srgbClr val="FFAA7B"/>
                </a:solidFill>
              </a:rPr>
              <a:t>（操作符）</a:t>
            </a:r>
            <a:r>
              <a:rPr lang="en" dirty="0"/>
              <a:t> to manipulate data.</a:t>
            </a:r>
            <a:endParaRPr dirty="0">
              <a:solidFill>
                <a:srgbClr val="FFFFFF"/>
              </a:solidFill>
            </a:endParaRPr>
          </a:p>
          <a:p>
            <a:pPr marL="0" lvl="0" indent="0" algn="ctr" rtl="0">
              <a:spcBef>
                <a:spcPts val="0"/>
              </a:spcBef>
              <a:spcAft>
                <a:spcPts val="0"/>
              </a:spcAft>
              <a:buNone/>
            </a:pPr>
            <a:endParaRPr dirty="0">
              <a:solidFill>
                <a:srgbClr val="15C2D2"/>
              </a:solidFill>
            </a:endParaRPr>
          </a:p>
        </p:txBody>
      </p:sp>
      <p:sp>
        <p:nvSpPr>
          <p:cNvPr id="368" name="Google Shape;368;p53"/>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Vocabulary:  </a:t>
            </a:r>
            <a:r>
              <a:rPr lang="en">
                <a:solidFill>
                  <a:srgbClr val="FFAA7B"/>
                </a:solidFill>
              </a:rPr>
              <a:t>operators</a:t>
            </a:r>
            <a:endParaRPr>
              <a:solidFill>
                <a:srgbClr val="FFAA7B"/>
              </a:solidFill>
            </a:endParaRPr>
          </a:p>
        </p:txBody>
      </p:sp>
      <p:pic>
        <p:nvPicPr>
          <p:cNvPr id="369" name="Google Shape;369;p53"/>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1899473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5"/>
          <p:cNvSpPr txBox="1">
            <a:spLocks noGrp="1"/>
          </p:cNvSpPr>
          <p:nvPr>
            <p:ph type="body" idx="1"/>
          </p:nvPr>
        </p:nvSpPr>
        <p:spPr>
          <a:xfrm>
            <a:off x="539500" y="1181100"/>
            <a:ext cx="8071500" cy="3374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400">
                <a:solidFill>
                  <a:schemeClr val="dk1"/>
                </a:solidFill>
                <a:latin typeface="Helvetica Neue"/>
                <a:ea typeface="Helvetica Neue"/>
                <a:cs typeface="Helvetica Neue"/>
                <a:sym typeface="Helvetica Neue"/>
              </a:rPr>
              <a:t>What kind of operators are being used here?</a:t>
            </a:r>
            <a:endParaRPr sz="2400">
              <a:solidFill>
                <a:schemeClr val="dk1"/>
              </a:solidFill>
              <a:latin typeface="Helvetica Neue"/>
              <a:ea typeface="Helvetica Neue"/>
              <a:cs typeface="Helvetica Neue"/>
              <a:sym typeface="Helvetica Neue"/>
            </a:endParaRPr>
          </a:p>
        </p:txBody>
      </p:sp>
      <p:sp>
        <p:nvSpPr>
          <p:cNvPr id="382" name="Google Shape;382;p5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Connections						</a:t>
            </a:r>
            <a:endParaRPr/>
          </a:p>
        </p:txBody>
      </p:sp>
      <p:pic>
        <p:nvPicPr>
          <p:cNvPr id="383" name="Google Shape;383;p55"/>
          <p:cNvPicPr preferRelativeResize="0"/>
          <p:nvPr/>
        </p:nvPicPr>
        <p:blipFill>
          <a:blip r:embed="rId3">
            <a:alphaModFix/>
          </a:blip>
          <a:stretch>
            <a:fillRect/>
          </a:stretch>
        </p:blipFill>
        <p:spPr>
          <a:xfrm>
            <a:off x="2379375" y="1622775"/>
            <a:ext cx="2100492" cy="3368024"/>
          </a:xfrm>
          <a:prstGeom prst="rect">
            <a:avLst/>
          </a:prstGeom>
          <a:noFill/>
          <a:ln w="9525" cap="flat" cmpd="sng">
            <a:solidFill>
              <a:schemeClr val="dk2"/>
            </a:solidFill>
            <a:prstDash val="solid"/>
            <a:round/>
            <a:headEnd type="none" w="sm" len="sm"/>
            <a:tailEnd type="none" w="sm" len="sm"/>
          </a:ln>
        </p:spPr>
      </p:pic>
      <p:pic>
        <p:nvPicPr>
          <p:cNvPr id="384" name="Google Shape;384;p55"/>
          <p:cNvPicPr preferRelativeResize="0"/>
          <p:nvPr/>
        </p:nvPicPr>
        <p:blipFill>
          <a:blip r:embed="rId4">
            <a:alphaModFix/>
          </a:blip>
          <a:stretch>
            <a:fillRect/>
          </a:stretch>
        </p:blipFill>
        <p:spPr>
          <a:xfrm>
            <a:off x="113425" y="1622763"/>
            <a:ext cx="2265939" cy="3368026"/>
          </a:xfrm>
          <a:prstGeom prst="rect">
            <a:avLst/>
          </a:prstGeom>
          <a:noFill/>
          <a:ln w="9525" cap="flat" cmpd="sng">
            <a:solidFill>
              <a:schemeClr val="dk2"/>
            </a:solidFill>
            <a:prstDash val="solid"/>
            <a:round/>
            <a:headEnd type="none" w="sm" len="sm"/>
            <a:tailEnd type="none" w="sm" len="sm"/>
          </a:ln>
        </p:spPr>
      </p:pic>
      <p:pic>
        <p:nvPicPr>
          <p:cNvPr id="385" name="Google Shape;385;p55"/>
          <p:cNvPicPr preferRelativeResize="0"/>
          <p:nvPr/>
        </p:nvPicPr>
        <p:blipFill>
          <a:blip r:embed="rId5">
            <a:alphaModFix/>
          </a:blip>
          <a:stretch>
            <a:fillRect/>
          </a:stretch>
        </p:blipFill>
        <p:spPr>
          <a:xfrm>
            <a:off x="4479878" y="1622775"/>
            <a:ext cx="3294972" cy="3368026"/>
          </a:xfrm>
          <a:prstGeom prst="rect">
            <a:avLst/>
          </a:prstGeom>
          <a:noFill/>
          <a:ln>
            <a:noFill/>
          </a:ln>
        </p:spPr>
      </p:pic>
      <p:pic>
        <p:nvPicPr>
          <p:cNvPr id="386" name="Google Shape;386;p55"/>
          <p:cNvPicPr preferRelativeResize="0"/>
          <p:nvPr/>
        </p:nvPicPr>
        <p:blipFill>
          <a:blip r:embed="rId6">
            <a:alphaModFix/>
          </a:blip>
          <a:stretch>
            <a:fillRect/>
          </a:stretch>
        </p:blipFill>
        <p:spPr>
          <a:xfrm>
            <a:off x="5707242" y="2566548"/>
            <a:ext cx="2850333" cy="1113550"/>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0791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Operators									</a:t>
            </a:r>
            <a:endParaRPr/>
          </a:p>
        </p:txBody>
      </p:sp>
      <p:sp>
        <p:nvSpPr>
          <p:cNvPr id="392" name="Google Shape;392;p56"/>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lvl="0" indent="-381000">
              <a:lnSpc>
                <a:spcPct val="93000"/>
              </a:lnSpc>
              <a:buClr>
                <a:schemeClr val="dk1"/>
              </a:buClr>
              <a:buSzPts val="2400"/>
              <a:buFont typeface="Trebuchet MS"/>
              <a:buChar char="➔"/>
            </a:pPr>
            <a:r>
              <a:rPr lang="zh-CN" altLang="en-US" sz="2400" dirty="0">
                <a:solidFill>
                  <a:schemeClr val="dk1"/>
                </a:solidFill>
              </a:rPr>
              <a:t>为了执行基本的算术运算和操作代码中的变量，我们使用称为运算符的符号。</a:t>
            </a:r>
          </a:p>
          <a:p>
            <a:pPr lvl="0" indent="-381000">
              <a:lnSpc>
                <a:spcPct val="93000"/>
              </a:lnSpc>
              <a:buClr>
                <a:schemeClr val="dk1"/>
              </a:buClr>
              <a:buSzPts val="2400"/>
              <a:buFont typeface="Trebuchet MS"/>
              <a:buChar char="➔"/>
            </a:pPr>
            <a:endParaRPr lang="zh-CN" altLang="en-US" sz="2400" dirty="0">
              <a:solidFill>
                <a:schemeClr val="dk1"/>
              </a:solidFill>
            </a:endParaRPr>
          </a:p>
          <a:p>
            <a:pPr lvl="0" indent="-381000">
              <a:lnSpc>
                <a:spcPct val="93000"/>
              </a:lnSpc>
              <a:buClr>
                <a:schemeClr val="dk1"/>
              </a:buClr>
              <a:buSzPts val="2400"/>
              <a:buFont typeface="Trebuchet MS"/>
              <a:buChar char="➔"/>
            </a:pPr>
            <a:r>
              <a:rPr lang="zh-CN" altLang="en-US" sz="2400" dirty="0">
                <a:solidFill>
                  <a:schemeClr val="dk1"/>
                </a:solidFill>
              </a:rPr>
              <a:t>我们正在学习的四个运算符是</a:t>
            </a:r>
          </a:p>
          <a:p>
            <a:pPr lvl="0" indent="-381000">
              <a:lnSpc>
                <a:spcPct val="93000"/>
              </a:lnSpc>
              <a:buClr>
                <a:schemeClr val="dk1"/>
              </a:buClr>
              <a:buSzPts val="2400"/>
              <a:buFont typeface="Trebuchet MS"/>
              <a:buChar char="➔"/>
            </a:pPr>
            <a:r>
              <a:rPr lang="zh-CN" altLang="en-US" sz="2400" dirty="0">
                <a:solidFill>
                  <a:schemeClr val="dk1"/>
                </a:solidFill>
              </a:rPr>
              <a:t>加，减，除和乘：</a:t>
            </a:r>
            <a:endParaRPr lang="en-US" altLang="zh-CN" sz="2400" dirty="0">
              <a:solidFill>
                <a:schemeClr val="dk1"/>
              </a:solidFill>
            </a:endParaRPr>
          </a:p>
          <a:p>
            <a:pPr lvl="0" indent="-381000">
              <a:lnSpc>
                <a:spcPct val="93000"/>
              </a:lnSpc>
              <a:buClr>
                <a:schemeClr val="dk1"/>
              </a:buClr>
              <a:buSzPts val="2400"/>
              <a:buFont typeface="Trebuchet MS"/>
              <a:buChar char="➔"/>
            </a:pPr>
            <a:endParaRPr sz="2400" dirty="0">
              <a:solidFill>
                <a:schemeClr val="dk1"/>
              </a:solidFill>
              <a:latin typeface="Helvetica Neue"/>
              <a:ea typeface="Helvetica Neue"/>
              <a:cs typeface="Helvetica Neue"/>
              <a:sym typeface="Helvetica Neue"/>
            </a:endParaRPr>
          </a:p>
          <a:p>
            <a:pPr marL="0" lvl="0" indent="0" algn="ctr" rtl="0">
              <a:lnSpc>
                <a:spcPct val="93000"/>
              </a:lnSpc>
              <a:spcBef>
                <a:spcPts val="0"/>
              </a:spcBef>
              <a:spcAft>
                <a:spcPts val="0"/>
              </a:spcAft>
              <a:buNone/>
            </a:pPr>
            <a:r>
              <a:rPr lang="en" sz="2400" b="1" dirty="0"/>
              <a:t>+		-		/		*</a:t>
            </a:r>
            <a:endParaRPr sz="2400" b="1" dirty="0"/>
          </a:p>
          <a:p>
            <a:pPr marL="0" lvl="0" indent="0" algn="l" rtl="0">
              <a:lnSpc>
                <a:spcPct val="93000"/>
              </a:lnSpc>
              <a:spcBef>
                <a:spcPts val="0"/>
              </a:spcBef>
              <a:spcAft>
                <a:spcPts val="0"/>
              </a:spcAft>
              <a:buNone/>
            </a:pPr>
            <a:endParaRPr sz="24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400" dirty="0">
              <a:solidFill>
                <a:schemeClr val="dk1"/>
              </a:solidFill>
              <a:latin typeface="Helvetica Neue"/>
              <a:ea typeface="Helvetica Neue"/>
              <a:cs typeface="Helvetica Neue"/>
              <a:sym typeface="Helvetica Neue"/>
            </a:endParaRPr>
          </a:p>
        </p:txBody>
      </p:sp>
      <p:pic>
        <p:nvPicPr>
          <p:cNvPr id="393" name="Google Shape;393;p56"/>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3794463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Operators									</a:t>
            </a:r>
            <a:endParaRPr/>
          </a:p>
        </p:txBody>
      </p:sp>
      <p:sp>
        <p:nvSpPr>
          <p:cNvPr id="399" name="Google Shape;399;p57"/>
          <p:cNvSpPr txBox="1">
            <a:spLocks noGrp="1"/>
          </p:cNvSpPr>
          <p:nvPr>
            <p:ph type="body" idx="1"/>
          </p:nvPr>
        </p:nvSpPr>
        <p:spPr>
          <a:xfrm>
            <a:off x="539500" y="1257300"/>
            <a:ext cx="8071500" cy="11346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400" b="1">
                <a:solidFill>
                  <a:srgbClr val="FFAA7B"/>
                </a:solidFill>
              </a:rPr>
              <a:t>Operators</a:t>
            </a:r>
            <a:r>
              <a:rPr lang="en" sz="2400">
                <a:solidFill>
                  <a:schemeClr val="dk1"/>
                </a:solidFill>
                <a:latin typeface="Helvetica Neue"/>
                <a:ea typeface="Helvetica Neue"/>
                <a:cs typeface="Helvetica Neue"/>
                <a:sym typeface="Helvetica Neue"/>
              </a:rPr>
              <a:t> behave just like you would expect them to in math</a:t>
            </a:r>
            <a:endParaRPr sz="24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r>
              <a:rPr lang="en" sz="2400">
                <a:solidFill>
                  <a:schemeClr val="dk1"/>
                </a:solidFill>
                <a:highlight>
                  <a:srgbClr val="EFEFEF"/>
                </a:highlight>
                <a:latin typeface="Helvetica Neue"/>
                <a:ea typeface="Helvetica Neue"/>
                <a:cs typeface="Helvetica Neue"/>
                <a:sym typeface="Helvetica Neue"/>
              </a:rPr>
              <a:t>	</a:t>
            </a:r>
            <a:r>
              <a:rPr lang="en" sz="2400">
                <a:solidFill>
                  <a:srgbClr val="000000"/>
                </a:solidFill>
                <a:highlight>
                  <a:srgbClr val="EFEFEF"/>
                </a:highlight>
                <a:latin typeface="Consolas"/>
                <a:ea typeface="Consolas"/>
                <a:cs typeface="Consolas"/>
                <a:sym typeface="Consolas"/>
              </a:rPr>
              <a:t>let points = 15;</a:t>
            </a:r>
            <a:endParaRPr sz="2400">
              <a:solidFill>
                <a:srgbClr val="000000"/>
              </a:solidFill>
              <a:highlight>
                <a:srgbClr val="EFEFEF"/>
              </a:highlight>
              <a:latin typeface="Consolas"/>
              <a:ea typeface="Consolas"/>
              <a:cs typeface="Consolas"/>
              <a:sym typeface="Consolas"/>
            </a:endParaRPr>
          </a:p>
          <a:p>
            <a:pPr marL="0" lvl="0" indent="457200" algn="l" rtl="0">
              <a:lnSpc>
                <a:spcPct val="93000"/>
              </a:lnSpc>
              <a:spcBef>
                <a:spcPts val="0"/>
              </a:spcBef>
              <a:spcAft>
                <a:spcPts val="0"/>
              </a:spcAft>
              <a:buNone/>
            </a:pPr>
            <a:r>
              <a:rPr lang="en" sz="2400">
                <a:solidFill>
                  <a:srgbClr val="000000"/>
                </a:solidFill>
                <a:highlight>
                  <a:srgbClr val="EFEFEF"/>
                </a:highlight>
                <a:latin typeface="Consolas"/>
                <a:ea typeface="Consolas"/>
                <a:cs typeface="Consolas"/>
                <a:sym typeface="Consolas"/>
              </a:rPr>
              <a:t>let bonus = 3;</a:t>
            </a:r>
            <a:endParaRPr sz="2400">
              <a:solidFill>
                <a:srgbClr val="000000"/>
              </a:solidFill>
              <a:highlight>
                <a:srgbClr val="EFEFEF"/>
              </a:highlight>
              <a:latin typeface="Consolas"/>
              <a:ea typeface="Consolas"/>
              <a:cs typeface="Consolas"/>
              <a:sym typeface="Consolas"/>
            </a:endParaRPr>
          </a:p>
          <a:p>
            <a:pPr marL="0" lvl="0" indent="0" algn="l" rtl="0">
              <a:lnSpc>
                <a:spcPct val="100000"/>
              </a:lnSpc>
              <a:spcBef>
                <a:spcPts val="0"/>
              </a:spcBef>
              <a:spcAft>
                <a:spcPts val="0"/>
              </a:spcAft>
              <a:buNone/>
            </a:pPr>
            <a:r>
              <a:rPr lang="en" sz="2400">
                <a:solidFill>
                  <a:schemeClr val="dk1"/>
                </a:solidFill>
                <a:latin typeface="Helvetica Neue"/>
                <a:ea typeface="Helvetica Neue"/>
                <a:cs typeface="Helvetica Neue"/>
                <a:sym typeface="Helvetica Neue"/>
              </a:rPr>
              <a:t>	points </a:t>
            </a:r>
            <a:r>
              <a:rPr lang="en" sz="2400">
                <a:latin typeface="Helvetica Neue"/>
                <a:ea typeface="Helvetica Neue"/>
                <a:cs typeface="Helvetica Neue"/>
                <a:sym typeface="Helvetica Neue"/>
              </a:rPr>
              <a:t>+</a:t>
            </a:r>
            <a:r>
              <a:rPr lang="en" sz="2400">
                <a:solidFill>
                  <a:schemeClr val="dk1"/>
                </a:solidFill>
                <a:latin typeface="Helvetica Neue"/>
                <a:ea typeface="Helvetica Neue"/>
                <a:cs typeface="Helvetica Neue"/>
                <a:sym typeface="Helvetica Neue"/>
              </a:rPr>
              <a:t> bonus is equal to 18</a:t>
            </a:r>
            <a:endParaRPr sz="2400">
              <a:solidFill>
                <a:schemeClr val="dk1"/>
              </a:solidFill>
              <a:latin typeface="Helvetica Neue"/>
              <a:ea typeface="Helvetica Neue"/>
              <a:cs typeface="Helvetica Neue"/>
              <a:sym typeface="Helvetica Neue"/>
            </a:endParaRPr>
          </a:p>
          <a:p>
            <a:pPr marL="0" lvl="0" indent="0" algn="l" rtl="0">
              <a:lnSpc>
                <a:spcPct val="100000"/>
              </a:lnSpc>
              <a:spcBef>
                <a:spcPts val="130"/>
              </a:spcBef>
              <a:spcAft>
                <a:spcPts val="0"/>
              </a:spcAft>
              <a:buNone/>
            </a:pPr>
            <a:r>
              <a:rPr lang="en" sz="2400">
                <a:solidFill>
                  <a:schemeClr val="dk1"/>
                </a:solidFill>
                <a:latin typeface="Helvetica Neue"/>
                <a:ea typeface="Helvetica Neue"/>
                <a:cs typeface="Helvetica Neue"/>
                <a:sym typeface="Helvetica Neue"/>
              </a:rPr>
              <a:t>	points </a:t>
            </a:r>
            <a:r>
              <a:rPr lang="en" sz="2400">
                <a:latin typeface="Helvetica Neue"/>
                <a:ea typeface="Helvetica Neue"/>
                <a:cs typeface="Helvetica Neue"/>
                <a:sym typeface="Helvetica Neue"/>
              </a:rPr>
              <a:t>-</a:t>
            </a:r>
            <a:r>
              <a:rPr lang="en" sz="2400">
                <a:solidFill>
                  <a:schemeClr val="dk1"/>
                </a:solidFill>
                <a:latin typeface="Helvetica Neue"/>
                <a:ea typeface="Helvetica Neue"/>
                <a:cs typeface="Helvetica Neue"/>
                <a:sym typeface="Helvetica Neue"/>
              </a:rPr>
              <a:t> bonus is equal to 12</a:t>
            </a:r>
            <a:endParaRPr sz="2400">
              <a:solidFill>
                <a:schemeClr val="dk1"/>
              </a:solidFill>
              <a:latin typeface="Helvetica Neue"/>
              <a:ea typeface="Helvetica Neue"/>
              <a:cs typeface="Helvetica Neue"/>
              <a:sym typeface="Helvetica Neue"/>
            </a:endParaRPr>
          </a:p>
          <a:p>
            <a:pPr marL="457200" lvl="0" indent="0" algn="l" rtl="0">
              <a:lnSpc>
                <a:spcPct val="100000"/>
              </a:lnSpc>
              <a:spcBef>
                <a:spcPts val="130"/>
              </a:spcBef>
              <a:spcAft>
                <a:spcPts val="0"/>
              </a:spcAft>
              <a:buNone/>
            </a:pPr>
            <a:r>
              <a:rPr lang="en" sz="2400">
                <a:solidFill>
                  <a:schemeClr val="dk1"/>
                </a:solidFill>
                <a:latin typeface="Helvetica Neue"/>
                <a:ea typeface="Helvetica Neue"/>
                <a:cs typeface="Helvetica Neue"/>
                <a:sym typeface="Helvetica Neue"/>
              </a:rPr>
              <a:t>points </a:t>
            </a:r>
            <a:r>
              <a:rPr lang="en" sz="2400">
                <a:latin typeface="Helvetica Neue"/>
                <a:ea typeface="Helvetica Neue"/>
                <a:cs typeface="Helvetica Neue"/>
                <a:sym typeface="Helvetica Neue"/>
              </a:rPr>
              <a:t>/</a:t>
            </a:r>
            <a:r>
              <a:rPr lang="en" sz="2400">
                <a:solidFill>
                  <a:schemeClr val="dk1"/>
                </a:solidFill>
                <a:latin typeface="Helvetica Neue"/>
                <a:ea typeface="Helvetica Neue"/>
                <a:cs typeface="Helvetica Neue"/>
                <a:sym typeface="Helvetica Neue"/>
              </a:rPr>
              <a:t> bonus is equal to 5</a:t>
            </a:r>
            <a:endParaRPr sz="2400">
              <a:solidFill>
                <a:schemeClr val="dk1"/>
              </a:solidFill>
              <a:latin typeface="Helvetica Neue"/>
              <a:ea typeface="Helvetica Neue"/>
              <a:cs typeface="Helvetica Neue"/>
              <a:sym typeface="Helvetica Neue"/>
            </a:endParaRPr>
          </a:p>
          <a:p>
            <a:pPr marL="457200" lvl="0" indent="0" algn="l" rtl="0">
              <a:lnSpc>
                <a:spcPct val="100000"/>
              </a:lnSpc>
              <a:spcBef>
                <a:spcPts val="130"/>
              </a:spcBef>
              <a:spcAft>
                <a:spcPts val="130"/>
              </a:spcAft>
              <a:buClr>
                <a:schemeClr val="dk1"/>
              </a:buClr>
              <a:buSzPts val="1100"/>
              <a:buFont typeface="Arial"/>
              <a:buNone/>
            </a:pPr>
            <a:r>
              <a:rPr lang="en" sz="2400">
                <a:solidFill>
                  <a:schemeClr val="dk1"/>
                </a:solidFill>
                <a:latin typeface="Helvetica Neue"/>
                <a:ea typeface="Helvetica Neue"/>
                <a:cs typeface="Helvetica Neue"/>
                <a:sym typeface="Helvetica Neue"/>
              </a:rPr>
              <a:t>points </a:t>
            </a:r>
            <a:r>
              <a:rPr lang="en" sz="2400">
                <a:latin typeface="Helvetica Neue"/>
                <a:ea typeface="Helvetica Neue"/>
                <a:cs typeface="Helvetica Neue"/>
                <a:sym typeface="Helvetica Neue"/>
              </a:rPr>
              <a:t>*</a:t>
            </a:r>
            <a:r>
              <a:rPr lang="en" sz="2400">
                <a:solidFill>
                  <a:schemeClr val="dk1"/>
                </a:solidFill>
                <a:latin typeface="Helvetica Neue"/>
                <a:ea typeface="Helvetica Neue"/>
                <a:cs typeface="Helvetica Neue"/>
                <a:sym typeface="Helvetica Neue"/>
              </a:rPr>
              <a:t> bonus is equal to 45</a:t>
            </a:r>
            <a:endParaRPr sz="2400">
              <a:solidFill>
                <a:schemeClr val="dk1"/>
              </a:solidFill>
              <a:latin typeface="Helvetica Neue"/>
              <a:ea typeface="Helvetica Neue"/>
              <a:cs typeface="Helvetica Neue"/>
              <a:sym typeface="Helvetica Neue"/>
            </a:endParaRPr>
          </a:p>
        </p:txBody>
      </p:sp>
      <p:sp>
        <p:nvSpPr>
          <p:cNvPr id="400" name="Google Shape;400;p57"/>
          <p:cNvSpPr/>
          <p:nvPr/>
        </p:nvSpPr>
        <p:spPr>
          <a:xfrm>
            <a:off x="4601600" y="3477925"/>
            <a:ext cx="421500" cy="406500"/>
          </a:xfrm>
          <a:prstGeom prst="rect">
            <a:avLst/>
          </a:prstGeom>
          <a:solidFill>
            <a:srgbClr val="FF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7"/>
          <p:cNvSpPr/>
          <p:nvPr/>
        </p:nvSpPr>
        <p:spPr>
          <a:xfrm>
            <a:off x="4601600" y="4182792"/>
            <a:ext cx="421500" cy="406500"/>
          </a:xfrm>
          <a:prstGeom prst="rect">
            <a:avLst/>
          </a:prstGeom>
          <a:solidFill>
            <a:srgbClr val="FF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7"/>
          <p:cNvSpPr/>
          <p:nvPr/>
        </p:nvSpPr>
        <p:spPr>
          <a:xfrm>
            <a:off x="4601676" y="3119400"/>
            <a:ext cx="421500" cy="442800"/>
          </a:xfrm>
          <a:prstGeom prst="rect">
            <a:avLst/>
          </a:prstGeom>
          <a:solidFill>
            <a:srgbClr val="FF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03" name="Google Shape;403;p57"/>
          <p:cNvSpPr/>
          <p:nvPr/>
        </p:nvSpPr>
        <p:spPr>
          <a:xfrm>
            <a:off x="4601600" y="3800199"/>
            <a:ext cx="421500" cy="406500"/>
          </a:xfrm>
          <a:prstGeom prst="rect">
            <a:avLst/>
          </a:prstGeom>
          <a:solidFill>
            <a:srgbClr val="FF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67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02"/>
                                        </p:tgtEl>
                                      </p:cBhvr>
                                    </p:animEffect>
                                    <p:set>
                                      <p:cBhvr>
                                        <p:cTn id="7" dur="1" fill="hold">
                                          <p:stCondLst>
                                            <p:cond delay="1000"/>
                                          </p:stCondLst>
                                        </p:cTn>
                                        <p:tgtEl>
                                          <p:spTgt spid="40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00"/>
                                        </p:tgtEl>
                                      </p:cBhvr>
                                    </p:animEffect>
                                    <p:set>
                                      <p:cBhvr>
                                        <p:cTn id="12" dur="1" fill="hold">
                                          <p:stCondLst>
                                            <p:cond delay="1000"/>
                                          </p:stCondLst>
                                        </p:cTn>
                                        <p:tgtEl>
                                          <p:spTgt spid="40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403"/>
                                        </p:tgtEl>
                                      </p:cBhvr>
                                    </p:animEffect>
                                    <p:set>
                                      <p:cBhvr>
                                        <p:cTn id="17" dur="1" fill="hold">
                                          <p:stCondLst>
                                            <p:cond delay="1000"/>
                                          </p:stCondLst>
                                        </p:cTn>
                                        <p:tgtEl>
                                          <p:spTgt spid="40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401"/>
                                        </p:tgtEl>
                                      </p:cBhvr>
                                    </p:animEffect>
                                    <p:set>
                                      <p:cBhvr>
                                        <p:cTn id="22" dur="1" fill="hold">
                                          <p:stCondLst>
                                            <p:cond delay="1000"/>
                                          </p:stCondLst>
                                        </p:cTn>
                                        <p:tgtEl>
                                          <p:spTgt spid="4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Operators									</a:t>
            </a:r>
            <a:endParaRPr/>
          </a:p>
        </p:txBody>
      </p:sp>
      <p:sp>
        <p:nvSpPr>
          <p:cNvPr id="409" name="Google Shape;409;p58"/>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400" b="1">
                <a:solidFill>
                  <a:srgbClr val="FFAA7B"/>
                </a:solidFill>
              </a:rPr>
              <a:t>Operators</a:t>
            </a:r>
            <a:r>
              <a:rPr lang="en" sz="2400">
                <a:solidFill>
                  <a:schemeClr val="dk1"/>
                </a:solidFill>
                <a:latin typeface="Helvetica Neue"/>
                <a:ea typeface="Helvetica Neue"/>
                <a:cs typeface="Helvetica Neue"/>
                <a:sym typeface="Helvetica Neue"/>
              </a:rPr>
              <a:t> also follow the order of operations </a:t>
            </a:r>
            <a:endParaRPr sz="24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r>
              <a:rPr lang="en" sz="2400">
                <a:solidFill>
                  <a:schemeClr val="dk1"/>
                </a:solidFill>
                <a:latin typeface="Helvetica Neue"/>
                <a:ea typeface="Helvetica Neue"/>
                <a:cs typeface="Helvetica Neue"/>
                <a:sym typeface="Helvetica Neue"/>
              </a:rPr>
              <a:t>(or PEMDAS) like in math</a:t>
            </a:r>
            <a:endParaRPr sz="24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228600" lvl="0" indent="0" algn="l" rtl="0">
              <a:lnSpc>
                <a:spcPct val="93000"/>
              </a:lnSpc>
              <a:spcBef>
                <a:spcPts val="0"/>
              </a:spcBef>
              <a:spcAft>
                <a:spcPts val="0"/>
              </a:spcAft>
              <a:buNone/>
            </a:pPr>
            <a:r>
              <a:rPr lang="en" sz="2400">
                <a:solidFill>
                  <a:schemeClr val="dk1"/>
                </a:solidFill>
                <a:highlight>
                  <a:srgbClr val="EFEFEF"/>
                </a:highlight>
                <a:latin typeface="Consolas"/>
                <a:ea typeface="Consolas"/>
                <a:cs typeface="Consolas"/>
                <a:sym typeface="Consolas"/>
              </a:rPr>
              <a:t>let points = 5;</a:t>
            </a:r>
            <a:endParaRPr sz="2400">
              <a:solidFill>
                <a:schemeClr val="dk1"/>
              </a:solidFill>
              <a:highlight>
                <a:srgbClr val="EFEFEF"/>
              </a:highlight>
              <a:latin typeface="Consolas"/>
              <a:ea typeface="Consolas"/>
              <a:cs typeface="Consolas"/>
              <a:sym typeface="Consolas"/>
            </a:endParaRPr>
          </a:p>
          <a:p>
            <a:pPr marL="228600" lvl="0" indent="0" algn="l" rtl="0">
              <a:lnSpc>
                <a:spcPct val="93000"/>
              </a:lnSpc>
              <a:spcBef>
                <a:spcPts val="0"/>
              </a:spcBef>
              <a:spcAft>
                <a:spcPts val="0"/>
              </a:spcAft>
              <a:buNone/>
            </a:pPr>
            <a:r>
              <a:rPr lang="en" sz="2400">
                <a:solidFill>
                  <a:schemeClr val="dk1"/>
                </a:solidFill>
                <a:highlight>
                  <a:srgbClr val="EFEFEF"/>
                </a:highlight>
                <a:latin typeface="Consolas"/>
                <a:ea typeface="Consolas"/>
                <a:cs typeface="Consolas"/>
                <a:sym typeface="Consolas"/>
              </a:rPr>
              <a:t>let bonus = 3;</a:t>
            </a:r>
            <a:endParaRPr sz="2400">
              <a:solidFill>
                <a:schemeClr val="dk1"/>
              </a:solidFill>
              <a:highlight>
                <a:srgbClr val="EFEFEF"/>
              </a:highlight>
              <a:latin typeface="Consolas"/>
              <a:ea typeface="Consolas"/>
              <a:cs typeface="Consolas"/>
              <a:sym typeface="Consolas"/>
            </a:endParaRPr>
          </a:p>
          <a:p>
            <a:pPr marL="228600" lvl="0" indent="0" algn="l" rtl="0">
              <a:lnSpc>
                <a:spcPct val="93000"/>
              </a:lnSpc>
              <a:spcBef>
                <a:spcPts val="0"/>
              </a:spcBef>
              <a:spcAft>
                <a:spcPts val="0"/>
              </a:spcAft>
              <a:buNone/>
            </a:pPr>
            <a:r>
              <a:rPr lang="en" sz="2400">
                <a:solidFill>
                  <a:schemeClr val="dk1"/>
                </a:solidFill>
                <a:highlight>
                  <a:srgbClr val="EFEFEF"/>
                </a:highlight>
                <a:latin typeface="Consolas"/>
                <a:ea typeface="Consolas"/>
                <a:cs typeface="Consolas"/>
                <a:sym typeface="Consolas"/>
              </a:rPr>
              <a:t>let multiplier = 2;</a:t>
            </a:r>
            <a:endParaRPr sz="2400">
              <a:solidFill>
                <a:schemeClr val="dk1"/>
              </a:solidFill>
              <a:highlight>
                <a:srgbClr val="EFEFEF"/>
              </a:highlight>
              <a:latin typeface="Consolas"/>
              <a:ea typeface="Consolas"/>
              <a:cs typeface="Consolas"/>
              <a:sym typeface="Consolas"/>
            </a:endParaRPr>
          </a:p>
          <a:p>
            <a:pPr marL="228600" lvl="0" indent="0" algn="l" rtl="0">
              <a:lnSpc>
                <a:spcPct val="93000"/>
              </a:lnSpc>
              <a:spcBef>
                <a:spcPts val="0"/>
              </a:spcBef>
              <a:spcAft>
                <a:spcPts val="0"/>
              </a:spcAft>
              <a:buNone/>
            </a:pPr>
            <a:r>
              <a:rPr lang="en" sz="2400">
                <a:solidFill>
                  <a:schemeClr val="dk1"/>
                </a:solidFill>
                <a:latin typeface="Helvetica Neue"/>
                <a:ea typeface="Helvetica Neue"/>
                <a:cs typeface="Helvetica Neue"/>
                <a:sym typeface="Helvetica Neue"/>
              </a:rPr>
              <a:t>points </a:t>
            </a:r>
            <a:r>
              <a:rPr lang="en" sz="2400" b="1">
                <a:solidFill>
                  <a:srgbClr val="FFAA7B"/>
                </a:solidFill>
              </a:rPr>
              <a:t>+</a:t>
            </a:r>
            <a:r>
              <a:rPr lang="en" sz="2400">
                <a:solidFill>
                  <a:schemeClr val="dk1"/>
                </a:solidFill>
                <a:latin typeface="Helvetica Neue"/>
                <a:ea typeface="Helvetica Neue"/>
                <a:cs typeface="Helvetica Neue"/>
                <a:sym typeface="Helvetica Neue"/>
              </a:rPr>
              <a:t> bonus </a:t>
            </a:r>
            <a:r>
              <a:rPr lang="en" sz="2400" b="1">
                <a:solidFill>
                  <a:srgbClr val="FFAA7B"/>
                </a:solidFill>
              </a:rPr>
              <a:t>* </a:t>
            </a:r>
            <a:r>
              <a:rPr lang="en" sz="2400">
                <a:solidFill>
                  <a:schemeClr val="dk1"/>
                </a:solidFill>
                <a:latin typeface="Helvetica Neue"/>
                <a:ea typeface="Helvetica Neue"/>
                <a:cs typeface="Helvetica Neue"/>
                <a:sym typeface="Helvetica Neue"/>
              </a:rPr>
              <a:t>multiplier is equal to 11</a:t>
            </a:r>
            <a:endParaRPr sz="2400">
              <a:solidFill>
                <a:schemeClr val="dk1"/>
              </a:solidFill>
              <a:latin typeface="Helvetica Neue"/>
              <a:ea typeface="Helvetica Neue"/>
              <a:cs typeface="Helvetica Neue"/>
              <a:sym typeface="Helvetica Neue"/>
            </a:endParaRPr>
          </a:p>
        </p:txBody>
      </p:sp>
      <p:sp>
        <p:nvSpPr>
          <p:cNvPr id="410" name="Google Shape;410;p58"/>
          <p:cNvSpPr/>
          <p:nvPr/>
        </p:nvSpPr>
        <p:spPr>
          <a:xfrm>
            <a:off x="5957575" y="3250125"/>
            <a:ext cx="591600" cy="558900"/>
          </a:xfrm>
          <a:prstGeom prst="rect">
            <a:avLst/>
          </a:prstGeom>
          <a:solidFill>
            <a:srgbClr val="FF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385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410"/>
                                        </p:tgtEl>
                                        <p:attrNameLst>
                                          <p:attrName>ppt_w</p:attrName>
                                        </p:attrNameLst>
                                      </p:cBhvr>
                                      <p:tavLst>
                                        <p:tav tm="0">
                                          <p:val>
                                            <p:strVal val="#ppt_w"/>
                                          </p:val>
                                        </p:tav>
                                        <p:tav tm="100000">
                                          <p:val>
                                            <p:strVal val="0"/>
                                          </p:val>
                                        </p:tav>
                                      </p:tavLst>
                                    </p:anim>
                                    <p:anim calcmode="lin" valueType="num">
                                      <p:cBhvr additive="base">
                                        <p:cTn id="7" dur="1000"/>
                                        <p:tgtEl>
                                          <p:spTgt spid="410"/>
                                        </p:tgtEl>
                                        <p:attrNameLst>
                                          <p:attrName>ppt_h</p:attrName>
                                        </p:attrNameLst>
                                      </p:cBhvr>
                                      <p:tavLst>
                                        <p:tav tm="0">
                                          <p:val>
                                            <p:strVal val="#ppt_h"/>
                                          </p:val>
                                        </p:tav>
                                        <p:tav tm="100000">
                                          <p:val>
                                            <p:strVal val="0"/>
                                          </p:val>
                                        </p:tav>
                                      </p:tavLst>
                                    </p:anim>
                                    <p:set>
                                      <p:cBhvr>
                                        <p:cTn id="8" dur="1" fill="hold">
                                          <p:stCondLst>
                                            <p:cond delay="1000"/>
                                          </p:stCondLst>
                                        </p:cTn>
                                        <p:tgtEl>
                                          <p:spTgt spid="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000000"/>
                </a:solidFill>
              </a:rPr>
              <a:t>Operators									</a:t>
            </a:r>
            <a:endParaRPr b="1">
              <a:solidFill>
                <a:srgbClr val="000000"/>
              </a:solidFill>
            </a:endParaRPr>
          </a:p>
        </p:txBody>
      </p:sp>
      <p:sp>
        <p:nvSpPr>
          <p:cNvPr id="416" name="Google Shape;416;p59"/>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800">
                <a:solidFill>
                  <a:schemeClr val="dk1"/>
                </a:solidFill>
                <a:latin typeface="Helvetica Neue"/>
                <a:ea typeface="Helvetica Neue"/>
                <a:cs typeface="Helvetica Neue"/>
                <a:sym typeface="Helvetica Neue"/>
              </a:rPr>
              <a:t>We can use parentheses to emphasize which </a:t>
            </a:r>
            <a:r>
              <a:rPr lang="en" sz="2800" b="1">
                <a:solidFill>
                  <a:srgbClr val="FFAA7B"/>
                </a:solidFill>
              </a:rPr>
              <a:t>operator</a:t>
            </a:r>
            <a:r>
              <a:rPr lang="en" sz="2800">
                <a:solidFill>
                  <a:schemeClr val="dk1"/>
                </a:solidFill>
                <a:latin typeface="Helvetica Neue"/>
                <a:ea typeface="Helvetica Neue"/>
                <a:cs typeface="Helvetica Neue"/>
                <a:sym typeface="Helvetica Neue"/>
              </a:rPr>
              <a:t> should go first (just like in math)</a:t>
            </a:r>
            <a:endParaRPr sz="28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14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r>
              <a:rPr lang="en" sz="2800">
                <a:solidFill>
                  <a:schemeClr val="dk1"/>
                </a:solidFill>
                <a:latin typeface="Helvetica Neue"/>
                <a:ea typeface="Helvetica Neue"/>
                <a:cs typeface="Helvetica Neue"/>
                <a:sym typeface="Helvetica Neue"/>
              </a:rPr>
              <a:t>	</a:t>
            </a:r>
            <a:r>
              <a:rPr lang="en" sz="2800">
                <a:solidFill>
                  <a:schemeClr val="dk1"/>
                </a:solidFill>
                <a:highlight>
                  <a:srgbClr val="EFEFEF"/>
                </a:highlight>
                <a:latin typeface="Consolas"/>
                <a:ea typeface="Consolas"/>
                <a:cs typeface="Consolas"/>
                <a:sym typeface="Consolas"/>
              </a:rPr>
              <a:t>let points = 5;</a:t>
            </a:r>
            <a:endParaRPr sz="2800">
              <a:solidFill>
                <a:schemeClr val="dk1"/>
              </a:solidFill>
              <a:highlight>
                <a:srgbClr val="EFEFEF"/>
              </a:highlight>
              <a:latin typeface="Consolas"/>
              <a:ea typeface="Consolas"/>
              <a:cs typeface="Consolas"/>
              <a:sym typeface="Consolas"/>
            </a:endParaRPr>
          </a:p>
          <a:p>
            <a:pPr marL="0" lvl="0" indent="457200" algn="l" rtl="0">
              <a:lnSpc>
                <a:spcPct val="93000"/>
              </a:lnSpc>
              <a:spcBef>
                <a:spcPts val="0"/>
              </a:spcBef>
              <a:spcAft>
                <a:spcPts val="0"/>
              </a:spcAft>
              <a:buNone/>
            </a:pPr>
            <a:r>
              <a:rPr lang="en" sz="2800">
                <a:solidFill>
                  <a:schemeClr val="dk1"/>
                </a:solidFill>
                <a:highlight>
                  <a:srgbClr val="EFEFEF"/>
                </a:highlight>
                <a:latin typeface="Consolas"/>
                <a:ea typeface="Consolas"/>
                <a:cs typeface="Consolas"/>
                <a:sym typeface="Consolas"/>
              </a:rPr>
              <a:t>let bonus = 3;</a:t>
            </a:r>
            <a:endParaRPr sz="2800">
              <a:solidFill>
                <a:schemeClr val="dk1"/>
              </a:solidFill>
              <a:highlight>
                <a:srgbClr val="EFEFEF"/>
              </a:highlight>
              <a:latin typeface="Consolas"/>
              <a:ea typeface="Consolas"/>
              <a:cs typeface="Consolas"/>
              <a:sym typeface="Consolas"/>
            </a:endParaRPr>
          </a:p>
          <a:p>
            <a:pPr marL="0" lvl="0" indent="457200" algn="l" rtl="0">
              <a:lnSpc>
                <a:spcPct val="93000"/>
              </a:lnSpc>
              <a:spcBef>
                <a:spcPts val="0"/>
              </a:spcBef>
              <a:spcAft>
                <a:spcPts val="0"/>
              </a:spcAft>
              <a:buNone/>
            </a:pPr>
            <a:r>
              <a:rPr lang="en" sz="2800">
                <a:solidFill>
                  <a:schemeClr val="dk1"/>
                </a:solidFill>
                <a:highlight>
                  <a:srgbClr val="EFEFEF"/>
                </a:highlight>
                <a:latin typeface="Consolas"/>
                <a:ea typeface="Consolas"/>
                <a:cs typeface="Consolas"/>
                <a:sym typeface="Consolas"/>
              </a:rPr>
              <a:t>let multiplier = 2;</a:t>
            </a:r>
            <a:endParaRPr sz="2800">
              <a:solidFill>
                <a:schemeClr val="dk1"/>
              </a:solidFill>
              <a:highlight>
                <a:srgbClr val="EFEFEF"/>
              </a:highlight>
              <a:latin typeface="Consolas"/>
              <a:ea typeface="Consolas"/>
              <a:cs typeface="Consolas"/>
              <a:sym typeface="Consolas"/>
            </a:endParaRPr>
          </a:p>
          <a:p>
            <a:pPr marL="0" lvl="0" indent="0" algn="l" rtl="0">
              <a:lnSpc>
                <a:spcPct val="93000"/>
              </a:lnSpc>
              <a:spcBef>
                <a:spcPts val="0"/>
              </a:spcBef>
              <a:spcAft>
                <a:spcPts val="0"/>
              </a:spcAft>
              <a:buNone/>
            </a:pPr>
            <a:r>
              <a:rPr lang="en" sz="2800">
                <a:solidFill>
                  <a:schemeClr val="dk1"/>
                </a:solidFill>
                <a:latin typeface="Helvetica Neue"/>
                <a:ea typeface="Helvetica Neue"/>
                <a:cs typeface="Helvetica Neue"/>
                <a:sym typeface="Helvetica Neue"/>
              </a:rPr>
              <a:t>	</a:t>
            </a:r>
            <a:r>
              <a:rPr lang="en" sz="2800" b="1">
                <a:solidFill>
                  <a:srgbClr val="FFAA7B"/>
                </a:solidFill>
              </a:rPr>
              <a:t>(</a:t>
            </a:r>
            <a:r>
              <a:rPr lang="en" sz="2800">
                <a:solidFill>
                  <a:schemeClr val="dk1"/>
                </a:solidFill>
                <a:latin typeface="Helvetica Neue"/>
                <a:ea typeface="Helvetica Neue"/>
                <a:cs typeface="Helvetica Neue"/>
                <a:sym typeface="Helvetica Neue"/>
              </a:rPr>
              <a:t>points </a:t>
            </a:r>
            <a:r>
              <a:rPr lang="en" sz="2800">
                <a:latin typeface="Helvetica Neue"/>
                <a:ea typeface="Helvetica Neue"/>
                <a:cs typeface="Helvetica Neue"/>
                <a:sym typeface="Helvetica Neue"/>
              </a:rPr>
              <a:t>+</a:t>
            </a:r>
            <a:r>
              <a:rPr lang="en" sz="2800">
                <a:solidFill>
                  <a:schemeClr val="dk1"/>
                </a:solidFill>
                <a:latin typeface="Helvetica Neue"/>
                <a:ea typeface="Helvetica Neue"/>
                <a:cs typeface="Helvetica Neue"/>
                <a:sym typeface="Helvetica Neue"/>
              </a:rPr>
              <a:t> bonus</a:t>
            </a:r>
            <a:r>
              <a:rPr lang="en" sz="2800" b="1">
                <a:solidFill>
                  <a:srgbClr val="FFAA7B"/>
                </a:solidFill>
              </a:rPr>
              <a:t>)</a:t>
            </a:r>
            <a:r>
              <a:rPr lang="en" sz="2800" b="1"/>
              <a:t> </a:t>
            </a:r>
            <a:r>
              <a:rPr lang="en" sz="2800" b="1">
                <a:solidFill>
                  <a:srgbClr val="FFAA7B"/>
                </a:solidFill>
              </a:rPr>
              <a:t>*</a:t>
            </a:r>
            <a:r>
              <a:rPr lang="en" sz="2800">
                <a:solidFill>
                  <a:schemeClr val="dk1"/>
                </a:solidFill>
                <a:latin typeface="Helvetica Neue"/>
                <a:ea typeface="Helvetica Neue"/>
                <a:cs typeface="Helvetica Neue"/>
                <a:sym typeface="Helvetica Neue"/>
              </a:rPr>
              <a:t> multiplier is equal to 16</a:t>
            </a:r>
            <a:endParaRPr sz="2800">
              <a:solidFill>
                <a:schemeClr val="dk1"/>
              </a:solidFill>
              <a:latin typeface="Helvetica Neue"/>
              <a:ea typeface="Helvetica Neue"/>
              <a:cs typeface="Helvetica Neue"/>
              <a:sym typeface="Helvetica Neue"/>
            </a:endParaRPr>
          </a:p>
        </p:txBody>
      </p:sp>
      <p:sp>
        <p:nvSpPr>
          <p:cNvPr id="417" name="Google Shape;417;p59"/>
          <p:cNvSpPr/>
          <p:nvPr/>
        </p:nvSpPr>
        <p:spPr>
          <a:xfrm>
            <a:off x="7206200" y="3459350"/>
            <a:ext cx="613200" cy="558900"/>
          </a:xfrm>
          <a:prstGeom prst="rect">
            <a:avLst/>
          </a:prstGeom>
          <a:solidFill>
            <a:srgbClr val="FF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08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417"/>
                                        </p:tgtEl>
                                        <p:attrNameLst>
                                          <p:attrName>ppt_w</p:attrName>
                                        </p:attrNameLst>
                                      </p:cBhvr>
                                      <p:tavLst>
                                        <p:tav tm="0">
                                          <p:val>
                                            <p:strVal val="#ppt_w"/>
                                          </p:val>
                                        </p:tav>
                                        <p:tav tm="100000">
                                          <p:val>
                                            <p:strVal val="0"/>
                                          </p:val>
                                        </p:tav>
                                      </p:tavLst>
                                    </p:anim>
                                    <p:anim calcmode="lin" valueType="num">
                                      <p:cBhvr additive="base">
                                        <p:cTn id="7" dur="1000"/>
                                        <p:tgtEl>
                                          <p:spTgt spid="417"/>
                                        </p:tgtEl>
                                        <p:attrNameLst>
                                          <p:attrName>ppt_h</p:attrName>
                                        </p:attrNameLst>
                                      </p:cBhvr>
                                      <p:tavLst>
                                        <p:tav tm="0">
                                          <p:val>
                                            <p:strVal val="#ppt_h"/>
                                          </p:val>
                                        </p:tav>
                                        <p:tav tm="100000">
                                          <p:val>
                                            <p:strVal val="0"/>
                                          </p:val>
                                        </p:tav>
                                      </p:tavLst>
                                    </p:anim>
                                    <p:set>
                                      <p:cBhvr>
                                        <p:cTn id="8" dur="1" fill="hold">
                                          <p:stCondLst>
                                            <p:cond delay="1000"/>
                                          </p:stCondLst>
                                        </p:cTn>
                                        <p:tgtEl>
                                          <p:spTgt spid="4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000000"/>
                </a:solidFill>
              </a:rPr>
              <a:t>Operators									</a:t>
            </a:r>
            <a:endParaRPr b="1">
              <a:solidFill>
                <a:srgbClr val="000000"/>
              </a:solidFill>
            </a:endParaRPr>
          </a:p>
        </p:txBody>
      </p:sp>
      <p:sp>
        <p:nvSpPr>
          <p:cNvPr id="423" name="Google Shape;423;p60"/>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lnSpc>
                <a:spcPct val="93000"/>
              </a:lnSpc>
              <a:buNone/>
            </a:pPr>
            <a:r>
              <a:rPr lang="zh-CN" altLang="en-US" sz="2400" dirty="0">
                <a:solidFill>
                  <a:schemeClr val="dk1"/>
                </a:solidFill>
              </a:rPr>
              <a:t>我们一直在对数字使用运算符，但是对于字符串呢？</a:t>
            </a:r>
          </a:p>
          <a:p>
            <a:pPr marL="0" lvl="0" indent="0">
              <a:lnSpc>
                <a:spcPct val="93000"/>
              </a:lnSpc>
              <a:buNone/>
            </a:pPr>
            <a:endParaRPr lang="zh-CN" altLang="en-US" sz="2400" dirty="0">
              <a:solidFill>
                <a:schemeClr val="dk1"/>
              </a:solidFill>
            </a:endParaRPr>
          </a:p>
          <a:p>
            <a:pPr marL="0" lvl="0" indent="0">
              <a:lnSpc>
                <a:spcPct val="93000"/>
              </a:lnSpc>
              <a:buNone/>
            </a:pPr>
            <a:r>
              <a:rPr lang="zh-CN" altLang="en-US" sz="2400" dirty="0">
                <a:solidFill>
                  <a:schemeClr val="dk1"/>
                </a:solidFill>
              </a:rPr>
              <a:t>只有</a:t>
            </a:r>
            <a:r>
              <a:rPr lang="en-US" altLang="zh-CN" sz="2400" dirty="0">
                <a:solidFill>
                  <a:schemeClr val="dk1"/>
                </a:solidFill>
              </a:rPr>
              <a:t>+</a:t>
            </a:r>
            <a:r>
              <a:rPr lang="zh-CN" altLang="en-US" sz="2400" dirty="0">
                <a:solidFill>
                  <a:schemeClr val="dk1"/>
                </a:solidFill>
              </a:rPr>
              <a:t>运算符适用于字符串：</a:t>
            </a:r>
            <a:endParaRPr lang="en-US" altLang="zh-CN" sz="2400" dirty="0">
              <a:solidFill>
                <a:schemeClr val="dk1"/>
              </a:solidFill>
            </a:endParaRPr>
          </a:p>
          <a:p>
            <a:pPr marL="0" lvl="0" indent="0">
              <a:lnSpc>
                <a:spcPct val="93000"/>
              </a:lnSpc>
              <a:buNone/>
            </a:pPr>
            <a:endParaRPr lang="en-US" altLang="zh-CN" sz="2400" dirty="0">
              <a:solidFill>
                <a:schemeClr val="dk1"/>
              </a:solidFill>
              <a:latin typeface="Helvetica Neue"/>
              <a:ea typeface="Helvetica Neue"/>
              <a:cs typeface="Helvetica Neue"/>
              <a:sym typeface="Helvetica Neue"/>
            </a:endParaRPr>
          </a:p>
          <a:p>
            <a:pPr marL="0" lvl="0" indent="0">
              <a:lnSpc>
                <a:spcPct val="93000"/>
              </a:lnSpc>
              <a:buNone/>
            </a:pPr>
            <a:endParaRPr sz="2400" dirty="0">
              <a:solidFill>
                <a:schemeClr val="dk1"/>
              </a:solidFill>
              <a:latin typeface="Helvetica Neue"/>
              <a:ea typeface="Helvetica Neue"/>
              <a:cs typeface="Helvetica Neue"/>
              <a:sym typeface="Helvetica Neue"/>
            </a:endParaRPr>
          </a:p>
          <a:p>
            <a:pPr marL="0" lvl="0" indent="457200" algn="l" rtl="0">
              <a:lnSpc>
                <a:spcPct val="93000"/>
              </a:lnSpc>
              <a:spcBef>
                <a:spcPts val="0"/>
              </a:spcBef>
              <a:spcAft>
                <a:spcPts val="0"/>
              </a:spcAft>
              <a:buClr>
                <a:schemeClr val="dk1"/>
              </a:buClr>
              <a:buSzPts val="1100"/>
              <a:buFont typeface="Arial"/>
              <a:buNone/>
            </a:pPr>
            <a:r>
              <a:rPr lang="en" sz="2400" dirty="0">
                <a:solidFill>
                  <a:schemeClr val="dk1"/>
                </a:solidFill>
                <a:latin typeface="Consolas"/>
                <a:ea typeface="Consolas"/>
                <a:cs typeface="Consolas"/>
                <a:sym typeface="Consolas"/>
              </a:rPr>
              <a:t>let word1 = "pan";</a:t>
            </a:r>
            <a:endParaRPr sz="2400" dirty="0">
              <a:solidFill>
                <a:schemeClr val="dk1"/>
              </a:solidFill>
              <a:latin typeface="Consolas"/>
              <a:ea typeface="Consolas"/>
              <a:cs typeface="Consolas"/>
              <a:sym typeface="Consolas"/>
            </a:endParaRPr>
          </a:p>
          <a:p>
            <a:pPr marL="0" lvl="0" indent="457200" algn="l" rtl="0">
              <a:lnSpc>
                <a:spcPct val="93000"/>
              </a:lnSpc>
              <a:spcBef>
                <a:spcPts val="0"/>
              </a:spcBef>
              <a:spcAft>
                <a:spcPts val="0"/>
              </a:spcAft>
              <a:buNone/>
            </a:pPr>
            <a:r>
              <a:rPr lang="en" sz="2400" dirty="0">
                <a:solidFill>
                  <a:schemeClr val="dk1"/>
                </a:solidFill>
                <a:latin typeface="Consolas"/>
                <a:ea typeface="Consolas"/>
                <a:cs typeface="Consolas"/>
                <a:sym typeface="Consolas"/>
              </a:rPr>
              <a:t>let word2 = "cake";</a:t>
            </a:r>
            <a:endParaRPr sz="2400" dirty="0">
              <a:solidFill>
                <a:schemeClr val="dk1"/>
              </a:solidFill>
              <a:latin typeface="Consolas"/>
              <a:ea typeface="Consolas"/>
              <a:cs typeface="Consolas"/>
              <a:sym typeface="Consolas"/>
            </a:endParaRPr>
          </a:p>
          <a:p>
            <a:pPr marL="0" lvl="0" indent="457200" algn="l" rtl="0">
              <a:lnSpc>
                <a:spcPct val="93000"/>
              </a:lnSpc>
              <a:spcBef>
                <a:spcPts val="0"/>
              </a:spcBef>
              <a:spcAft>
                <a:spcPts val="0"/>
              </a:spcAft>
              <a:buNone/>
            </a:pPr>
            <a:r>
              <a:rPr lang="en" sz="2400" dirty="0">
                <a:solidFill>
                  <a:schemeClr val="dk1"/>
                </a:solidFill>
                <a:latin typeface="Helvetica Neue"/>
                <a:ea typeface="Helvetica Neue"/>
                <a:cs typeface="Helvetica Neue"/>
                <a:sym typeface="Helvetica Neue"/>
              </a:rPr>
              <a:t>word1 </a:t>
            </a:r>
            <a:r>
              <a:rPr lang="en" sz="2400" dirty="0">
                <a:latin typeface="Helvetica Neue"/>
                <a:ea typeface="Helvetica Neue"/>
                <a:cs typeface="Helvetica Neue"/>
                <a:sym typeface="Helvetica Neue"/>
              </a:rPr>
              <a:t>+</a:t>
            </a:r>
            <a:r>
              <a:rPr lang="en" sz="2400" dirty="0">
                <a:solidFill>
                  <a:schemeClr val="dk1"/>
                </a:solidFill>
                <a:latin typeface="Helvetica Neue"/>
                <a:ea typeface="Helvetica Neue"/>
                <a:cs typeface="Helvetica Neue"/>
                <a:sym typeface="Helvetica Neue"/>
              </a:rPr>
              <a:t> word2 is equal to "pancake"</a:t>
            </a:r>
            <a:endParaRPr sz="2400" dirty="0">
              <a:solidFill>
                <a:schemeClr val="dk1"/>
              </a:solidFill>
              <a:latin typeface="Helvetica Neue"/>
              <a:ea typeface="Helvetica Neue"/>
              <a:cs typeface="Helvetica Neue"/>
              <a:sym typeface="Helvetica Neue"/>
            </a:endParaRPr>
          </a:p>
        </p:txBody>
      </p:sp>
      <p:sp>
        <p:nvSpPr>
          <p:cNvPr id="424" name="Google Shape;424;p60"/>
          <p:cNvSpPr/>
          <p:nvPr/>
        </p:nvSpPr>
        <p:spPr>
          <a:xfrm>
            <a:off x="4680775" y="3659000"/>
            <a:ext cx="2132100" cy="558900"/>
          </a:xfrm>
          <a:prstGeom prst="rect">
            <a:avLst/>
          </a:prstGeom>
          <a:solidFill>
            <a:srgbClr val="FF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5" name="Google Shape;425;p60"/>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29674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24"/>
                                        </p:tgtEl>
                                      </p:cBhvr>
                                    </p:animEffect>
                                    <p:set>
                                      <p:cBhvr>
                                        <p:cTn id="7" dur="1" fill="hold">
                                          <p:stCondLst>
                                            <p:cond delay="1000"/>
                                          </p:stCondLst>
                                        </p:cTn>
                                        <p:tgtEl>
                                          <p:spTgt spid="4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Concatenating Strings						</a:t>
            </a:r>
            <a:endParaRPr/>
          </a:p>
        </p:txBody>
      </p:sp>
      <p:sp>
        <p:nvSpPr>
          <p:cNvPr id="431" name="Google Shape;431;p61"/>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lnSpc>
                <a:spcPct val="93000"/>
              </a:lnSpc>
              <a:buNone/>
            </a:pPr>
            <a:r>
              <a:rPr lang="zh-CN" altLang="en-US" sz="2400" dirty="0">
                <a:solidFill>
                  <a:schemeClr val="dk1"/>
                </a:solidFill>
              </a:rPr>
              <a:t>当我们将字符串放在一起时，我们将它们串联起来。</a:t>
            </a:r>
          </a:p>
          <a:p>
            <a:pPr marL="0" lvl="0" indent="0">
              <a:lnSpc>
                <a:spcPct val="93000"/>
              </a:lnSpc>
              <a:buNone/>
            </a:pPr>
            <a:endParaRPr lang="zh-CN" altLang="en-US" sz="2400" dirty="0">
              <a:solidFill>
                <a:schemeClr val="dk1"/>
              </a:solidFill>
            </a:endParaRPr>
          </a:p>
          <a:p>
            <a:pPr marL="0" lvl="0" indent="0">
              <a:lnSpc>
                <a:spcPct val="93000"/>
              </a:lnSpc>
              <a:buNone/>
            </a:pPr>
            <a:r>
              <a:rPr lang="zh-CN" altLang="en-US" sz="2400" dirty="0">
                <a:solidFill>
                  <a:schemeClr val="dk1"/>
                </a:solidFill>
              </a:rPr>
              <a:t>可以串联两个以上的字符串：</a:t>
            </a:r>
            <a:endParaRPr lang="en-US" altLang="zh-CN" sz="2400" dirty="0">
              <a:solidFill>
                <a:schemeClr val="dk1"/>
              </a:solidFill>
            </a:endParaRPr>
          </a:p>
          <a:p>
            <a:pPr marL="0" lvl="0" indent="0">
              <a:lnSpc>
                <a:spcPct val="93000"/>
              </a:lnSpc>
              <a:buNone/>
            </a:pPr>
            <a:endParaRPr sz="2400" dirty="0">
              <a:solidFill>
                <a:schemeClr val="dk1"/>
              </a:solidFill>
              <a:latin typeface="Helvetica Neue"/>
              <a:ea typeface="Helvetica Neue"/>
              <a:cs typeface="Helvetica Neue"/>
              <a:sym typeface="Helvetica Neue"/>
            </a:endParaRPr>
          </a:p>
          <a:p>
            <a:pPr marL="171450" lvl="0" indent="0" algn="l" rtl="0">
              <a:lnSpc>
                <a:spcPct val="93000"/>
              </a:lnSpc>
              <a:spcBef>
                <a:spcPts val="0"/>
              </a:spcBef>
              <a:spcAft>
                <a:spcPts val="0"/>
              </a:spcAft>
              <a:buNone/>
            </a:pPr>
            <a:r>
              <a:rPr lang="en" sz="2400" dirty="0">
                <a:solidFill>
                  <a:schemeClr val="dk1"/>
                </a:solidFill>
                <a:highlight>
                  <a:srgbClr val="EFEFEF"/>
                </a:highlight>
                <a:latin typeface="Consolas"/>
                <a:ea typeface="Consolas"/>
                <a:cs typeface="Consolas"/>
                <a:sym typeface="Consolas"/>
              </a:rPr>
              <a:t>let first = "Kanye";</a:t>
            </a:r>
            <a:endParaRPr sz="2400" dirty="0">
              <a:solidFill>
                <a:schemeClr val="dk1"/>
              </a:solidFill>
              <a:highlight>
                <a:srgbClr val="EFEFEF"/>
              </a:highlight>
              <a:latin typeface="Consolas"/>
              <a:ea typeface="Consolas"/>
              <a:cs typeface="Consolas"/>
              <a:sym typeface="Consolas"/>
            </a:endParaRPr>
          </a:p>
          <a:p>
            <a:pPr marL="171450" lvl="0" indent="0" algn="l" rtl="0">
              <a:lnSpc>
                <a:spcPct val="93000"/>
              </a:lnSpc>
              <a:spcBef>
                <a:spcPts val="0"/>
              </a:spcBef>
              <a:spcAft>
                <a:spcPts val="0"/>
              </a:spcAft>
              <a:buNone/>
            </a:pPr>
            <a:r>
              <a:rPr lang="en" sz="2400" dirty="0">
                <a:solidFill>
                  <a:schemeClr val="dk1"/>
                </a:solidFill>
                <a:highlight>
                  <a:srgbClr val="EFEFEF"/>
                </a:highlight>
                <a:latin typeface="Consolas"/>
                <a:ea typeface="Consolas"/>
                <a:cs typeface="Consolas"/>
                <a:sym typeface="Consolas"/>
              </a:rPr>
              <a:t>let space = " ";</a:t>
            </a:r>
            <a:endParaRPr sz="2400" dirty="0">
              <a:solidFill>
                <a:schemeClr val="dk1"/>
              </a:solidFill>
              <a:highlight>
                <a:srgbClr val="EFEFEF"/>
              </a:highlight>
              <a:latin typeface="Consolas"/>
              <a:ea typeface="Consolas"/>
              <a:cs typeface="Consolas"/>
              <a:sym typeface="Consolas"/>
            </a:endParaRPr>
          </a:p>
          <a:p>
            <a:pPr marL="171450" lvl="0" indent="0" algn="l" rtl="0">
              <a:lnSpc>
                <a:spcPct val="93000"/>
              </a:lnSpc>
              <a:spcBef>
                <a:spcPts val="0"/>
              </a:spcBef>
              <a:spcAft>
                <a:spcPts val="0"/>
              </a:spcAft>
              <a:buNone/>
            </a:pPr>
            <a:r>
              <a:rPr lang="en" sz="2400" dirty="0">
                <a:solidFill>
                  <a:schemeClr val="dk1"/>
                </a:solidFill>
                <a:highlight>
                  <a:srgbClr val="EFEFEF"/>
                </a:highlight>
                <a:latin typeface="Consolas"/>
                <a:ea typeface="Consolas"/>
                <a:cs typeface="Consolas"/>
                <a:sym typeface="Consolas"/>
              </a:rPr>
              <a:t>let last = "West";</a:t>
            </a:r>
            <a:endParaRPr sz="2400" dirty="0">
              <a:solidFill>
                <a:schemeClr val="dk1"/>
              </a:solidFill>
              <a:highlight>
                <a:srgbClr val="EFEFEF"/>
              </a:highlight>
              <a:latin typeface="Consolas"/>
              <a:ea typeface="Consolas"/>
              <a:cs typeface="Consolas"/>
              <a:sym typeface="Consolas"/>
            </a:endParaRPr>
          </a:p>
          <a:p>
            <a:pPr marL="171450" lvl="0" indent="0" algn="l" rtl="0">
              <a:lnSpc>
                <a:spcPct val="93000"/>
              </a:lnSpc>
              <a:spcBef>
                <a:spcPts val="0"/>
              </a:spcBef>
              <a:spcAft>
                <a:spcPts val="0"/>
              </a:spcAft>
              <a:buNone/>
            </a:pPr>
            <a:r>
              <a:rPr lang="en" sz="2400" dirty="0">
                <a:solidFill>
                  <a:schemeClr val="dk1"/>
                </a:solidFill>
                <a:latin typeface="Helvetica Neue"/>
                <a:ea typeface="Helvetica Neue"/>
                <a:cs typeface="Helvetica Neue"/>
                <a:sym typeface="Helvetica Neue"/>
              </a:rPr>
              <a:t>first </a:t>
            </a:r>
            <a:r>
              <a:rPr lang="en" sz="2400" dirty="0">
                <a:latin typeface="Helvetica Neue"/>
                <a:ea typeface="Helvetica Neue"/>
                <a:cs typeface="Helvetica Neue"/>
                <a:sym typeface="Helvetica Neue"/>
              </a:rPr>
              <a:t>+</a:t>
            </a:r>
            <a:r>
              <a:rPr lang="en" sz="2400" dirty="0">
                <a:solidFill>
                  <a:schemeClr val="dk1"/>
                </a:solidFill>
                <a:latin typeface="Helvetica Neue"/>
                <a:ea typeface="Helvetica Neue"/>
                <a:cs typeface="Helvetica Neue"/>
                <a:sym typeface="Helvetica Neue"/>
              </a:rPr>
              <a:t> space </a:t>
            </a:r>
            <a:r>
              <a:rPr lang="en" sz="2400" dirty="0">
                <a:latin typeface="Helvetica Neue"/>
                <a:ea typeface="Helvetica Neue"/>
                <a:cs typeface="Helvetica Neue"/>
                <a:sym typeface="Helvetica Neue"/>
              </a:rPr>
              <a:t>+</a:t>
            </a:r>
            <a:r>
              <a:rPr lang="en" sz="2400" dirty="0">
                <a:solidFill>
                  <a:srgbClr val="EF5330"/>
                </a:solidFill>
                <a:latin typeface="Helvetica Neue"/>
                <a:ea typeface="Helvetica Neue"/>
                <a:cs typeface="Helvetica Neue"/>
                <a:sym typeface="Helvetica Neue"/>
              </a:rPr>
              <a:t> </a:t>
            </a:r>
            <a:r>
              <a:rPr lang="en" sz="2400" dirty="0">
                <a:solidFill>
                  <a:schemeClr val="dk1"/>
                </a:solidFill>
                <a:latin typeface="Helvetica Neue"/>
                <a:ea typeface="Helvetica Neue"/>
                <a:cs typeface="Helvetica Neue"/>
                <a:sym typeface="Helvetica Neue"/>
              </a:rPr>
              <a:t>last is equal to "Kanye West"</a:t>
            </a:r>
            <a:endParaRPr sz="2400" dirty="0">
              <a:solidFill>
                <a:schemeClr val="dk1"/>
              </a:solidFill>
              <a:latin typeface="Helvetica Neue"/>
              <a:ea typeface="Helvetica Neue"/>
              <a:cs typeface="Helvetica Neue"/>
              <a:sym typeface="Helvetica Neue"/>
            </a:endParaRPr>
          </a:p>
        </p:txBody>
      </p:sp>
      <p:sp>
        <p:nvSpPr>
          <p:cNvPr id="432" name="Google Shape;432;p61"/>
          <p:cNvSpPr/>
          <p:nvPr/>
        </p:nvSpPr>
        <p:spPr>
          <a:xfrm>
            <a:off x="4890700" y="3699075"/>
            <a:ext cx="2537100" cy="571200"/>
          </a:xfrm>
          <a:prstGeom prst="rect">
            <a:avLst/>
          </a:prstGeom>
          <a:solidFill>
            <a:srgbClr val="FF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3" name="Google Shape;433;p61"/>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44460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32"/>
                                        </p:tgtEl>
                                        <p:attrNameLst>
                                          <p:attrName>ppt_y</p:attrName>
                                        </p:attrNameLst>
                                      </p:cBhvr>
                                      <p:tavLst>
                                        <p:tav tm="0">
                                          <p:val>
                                            <p:strVal val="#ppt_y"/>
                                          </p:val>
                                        </p:tav>
                                        <p:tav tm="100000">
                                          <p:val>
                                            <p:strVal val="#ppt_y+1"/>
                                          </p:val>
                                        </p:tav>
                                      </p:tavLst>
                                    </p:anim>
                                    <p:set>
                                      <p:cBhvr>
                                        <p:cTn id="7" dur="1" fill="hold">
                                          <p:stCondLst>
                                            <p:cond delay="1000"/>
                                          </p:stCondLst>
                                        </p:cTn>
                                        <p:tgtEl>
                                          <p:spTgt spid="4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Can we use operators to combine different data types?</a:t>
            </a:r>
            <a:endParaRPr/>
          </a:p>
        </p:txBody>
      </p:sp>
      <p:sp>
        <p:nvSpPr>
          <p:cNvPr id="439" name="Google Shape;439;p62"/>
          <p:cNvSpPr txBox="1">
            <a:spLocks noGrp="1"/>
          </p:cNvSpPr>
          <p:nvPr>
            <p:ph type="body" idx="1"/>
          </p:nvPr>
        </p:nvSpPr>
        <p:spPr>
          <a:xfrm>
            <a:off x="3271500" y="1538800"/>
            <a:ext cx="5323800" cy="30882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3600">
                <a:solidFill>
                  <a:srgbClr val="0000FF"/>
                </a:solidFill>
                <a:latin typeface="Helvetica Neue"/>
                <a:ea typeface="Helvetica Neue"/>
                <a:cs typeface="Helvetica Neue"/>
                <a:sym typeface="Helvetica Neue"/>
              </a:rPr>
              <a:t>5</a:t>
            </a:r>
            <a:r>
              <a:rPr lang="en" sz="3600">
                <a:solidFill>
                  <a:schemeClr val="dk1"/>
                </a:solidFill>
                <a:latin typeface="Helvetica Neue"/>
                <a:ea typeface="Helvetica Neue"/>
                <a:cs typeface="Helvetica Neue"/>
                <a:sym typeface="Helvetica Neue"/>
              </a:rPr>
              <a:t> - </a:t>
            </a:r>
            <a:r>
              <a:rPr lang="en" sz="3600">
                <a:solidFill>
                  <a:srgbClr val="6AA84F"/>
                </a:solidFill>
                <a:latin typeface="Helvetica Neue"/>
                <a:ea typeface="Helvetica Neue"/>
                <a:cs typeface="Helvetica Neue"/>
                <a:sym typeface="Helvetica Neue"/>
              </a:rPr>
              <a:t>"cat"</a:t>
            </a:r>
            <a:r>
              <a:rPr lang="en" sz="3600">
                <a:solidFill>
                  <a:schemeClr val="dk1"/>
                </a:solidFill>
                <a:latin typeface="Helvetica Neue"/>
                <a:ea typeface="Helvetica Neue"/>
                <a:cs typeface="Helvetica Neue"/>
                <a:sym typeface="Helvetica Neue"/>
              </a:rPr>
              <a:t> = </a:t>
            </a:r>
            <a:endParaRPr sz="3600">
              <a:solidFill>
                <a:schemeClr val="dk1"/>
              </a:solidFill>
              <a:latin typeface="Helvetica Neue"/>
              <a:ea typeface="Helvetica Neue"/>
              <a:cs typeface="Helvetica Neue"/>
              <a:sym typeface="Helvetica Neue"/>
            </a:endParaRPr>
          </a:p>
        </p:txBody>
      </p:sp>
      <p:pic>
        <p:nvPicPr>
          <p:cNvPr id="440" name="Google Shape;440;p62"/>
          <p:cNvPicPr preferRelativeResize="0"/>
          <p:nvPr/>
        </p:nvPicPr>
        <p:blipFill>
          <a:blip r:embed="rId3">
            <a:alphaModFix/>
          </a:blip>
          <a:stretch>
            <a:fillRect/>
          </a:stretch>
        </p:blipFill>
        <p:spPr>
          <a:xfrm>
            <a:off x="3228300" y="3006500"/>
            <a:ext cx="5410200" cy="1123950"/>
          </a:xfrm>
          <a:prstGeom prst="rect">
            <a:avLst/>
          </a:prstGeom>
          <a:noFill/>
          <a:ln>
            <a:noFill/>
          </a:ln>
        </p:spPr>
      </p:pic>
      <p:pic>
        <p:nvPicPr>
          <p:cNvPr id="441" name="Google Shape;441;p62" descr="548390.jpg"/>
          <p:cNvPicPr preferRelativeResize="0"/>
          <p:nvPr/>
        </p:nvPicPr>
        <p:blipFill>
          <a:blip r:embed="rId4">
            <a:alphaModFix/>
          </a:blip>
          <a:stretch>
            <a:fillRect/>
          </a:stretch>
        </p:blipFill>
        <p:spPr>
          <a:xfrm>
            <a:off x="5845425" y="673000"/>
            <a:ext cx="2029600" cy="2181225"/>
          </a:xfrm>
          <a:prstGeom prst="rect">
            <a:avLst/>
          </a:prstGeom>
          <a:noFill/>
          <a:ln>
            <a:noFill/>
          </a:ln>
        </p:spPr>
      </p:pic>
    </p:spTree>
    <p:extLst>
      <p:ext uri="{BB962C8B-B14F-4D97-AF65-F5344CB8AC3E}">
        <p14:creationId xmlns:p14="http://schemas.microsoft.com/office/powerpoint/2010/main" val="3528914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0"/>
          <p:cNvSpPr txBox="1">
            <a:spLocks noGrp="1"/>
          </p:cNvSpPr>
          <p:nvPr>
            <p:ph type="ctrTitle"/>
          </p:nvPr>
        </p:nvSpPr>
        <p:spPr>
          <a:xfrm>
            <a:off x="126450" y="1618175"/>
            <a:ext cx="2490600" cy="3402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000"/>
              <a:t>Modern websites consist of:</a:t>
            </a:r>
            <a:endParaRPr sz="2000"/>
          </a:p>
          <a:p>
            <a:pPr marL="457200" lvl="0" indent="-355600" algn="l" rtl="0">
              <a:spcBef>
                <a:spcPts val="0"/>
              </a:spcBef>
              <a:spcAft>
                <a:spcPts val="0"/>
              </a:spcAft>
              <a:buClr>
                <a:srgbClr val="000000"/>
              </a:buClr>
              <a:buSzPts val="2000"/>
              <a:buChar char="➔"/>
            </a:pPr>
            <a:r>
              <a:rPr lang="en" sz="2000"/>
              <a:t>HTML</a:t>
            </a:r>
            <a:endParaRPr sz="2000"/>
          </a:p>
          <a:p>
            <a:pPr marL="457200" lvl="0" indent="-355600" algn="l" rtl="0">
              <a:spcBef>
                <a:spcPts val="0"/>
              </a:spcBef>
              <a:spcAft>
                <a:spcPts val="0"/>
              </a:spcAft>
              <a:buClr>
                <a:srgbClr val="000000"/>
              </a:buClr>
              <a:buSzPts val="2000"/>
              <a:buChar char="➔"/>
            </a:pPr>
            <a:r>
              <a:rPr lang="en" sz="2000"/>
              <a:t>CSS</a:t>
            </a:r>
            <a:endParaRPr sz="2000"/>
          </a:p>
          <a:p>
            <a:pPr marL="457200" lvl="0" indent="-355600" algn="l" rtl="0">
              <a:spcBef>
                <a:spcPts val="0"/>
              </a:spcBef>
              <a:spcAft>
                <a:spcPts val="0"/>
              </a:spcAft>
              <a:buClr>
                <a:srgbClr val="000000"/>
              </a:buClr>
              <a:buSzPts val="2000"/>
              <a:buChar char="➔"/>
            </a:pPr>
            <a:r>
              <a:rPr lang="en" sz="2000" b="1">
                <a:solidFill>
                  <a:srgbClr val="FFAA7B"/>
                </a:solidFill>
              </a:rPr>
              <a:t>JavaScript</a:t>
            </a:r>
            <a:endParaRPr sz="2000"/>
          </a:p>
        </p:txBody>
      </p:sp>
      <p:pic>
        <p:nvPicPr>
          <p:cNvPr id="298" name="Google Shape;298;p40" descr="Screen Shot 2017-11-07 at 6.16.22 PM.png"/>
          <p:cNvPicPr preferRelativeResize="0"/>
          <p:nvPr/>
        </p:nvPicPr>
        <p:blipFill>
          <a:blip r:embed="rId3">
            <a:alphaModFix/>
          </a:blip>
          <a:stretch>
            <a:fillRect/>
          </a:stretch>
        </p:blipFill>
        <p:spPr>
          <a:xfrm>
            <a:off x="3494362" y="1559277"/>
            <a:ext cx="4346214" cy="3278425"/>
          </a:xfrm>
          <a:prstGeom prst="rect">
            <a:avLst/>
          </a:prstGeom>
          <a:noFill/>
          <a:ln w="9525" cap="flat" cmpd="sng">
            <a:solidFill>
              <a:srgbClr val="666666"/>
            </a:solidFill>
            <a:prstDash val="solid"/>
            <a:round/>
            <a:headEnd type="none" w="sm" len="sm"/>
            <a:tailEnd type="none" w="sm" len="sm"/>
          </a:ln>
        </p:spPr>
      </p:pic>
      <p:sp>
        <p:nvSpPr>
          <p:cNvPr id="299" name="Google Shape;299;p40"/>
          <p:cNvSpPr/>
          <p:nvPr/>
        </p:nvSpPr>
        <p:spPr>
          <a:xfrm>
            <a:off x="3259825" y="3697181"/>
            <a:ext cx="2745300" cy="13107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txBox="1"/>
          <p:nvPr/>
        </p:nvSpPr>
        <p:spPr>
          <a:xfrm>
            <a:off x="3263400" y="677525"/>
            <a:ext cx="5323800" cy="9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AA7B"/>
                </a:solidFill>
                <a:latin typeface="Helvetica Neue"/>
                <a:ea typeface="Helvetica Neue"/>
                <a:cs typeface="Helvetica Neue"/>
                <a:sym typeface="Helvetica Neue"/>
              </a:rPr>
              <a:t>JavaScript</a:t>
            </a:r>
            <a:r>
              <a:rPr lang="en" sz="1800">
                <a:latin typeface="Helvetica Neue"/>
                <a:ea typeface="Helvetica Neue"/>
                <a:cs typeface="Helvetica Neue"/>
                <a:sym typeface="Helvetica Neue"/>
              </a:rPr>
              <a:t> </a:t>
            </a:r>
            <a:r>
              <a:rPr lang="en" sz="1800">
                <a:solidFill>
                  <a:srgbClr val="000000"/>
                </a:solidFill>
                <a:latin typeface="Helvetica Neue"/>
                <a:ea typeface="Helvetica Neue"/>
                <a:cs typeface="Helvetica Neue"/>
                <a:sym typeface="Helvetica Neue"/>
              </a:rPr>
              <a:t>is the 3rd and final box in our coding environment, Popcode.</a:t>
            </a:r>
            <a:endParaRPr>
              <a:solidFill>
                <a:srgbClr val="000000"/>
              </a:solidFill>
            </a:endParaRPr>
          </a:p>
          <a:p>
            <a:pPr marL="0" lvl="0" indent="0" algn="l" rtl="0">
              <a:spcBef>
                <a:spcPts val="0"/>
              </a:spcBef>
              <a:spcAft>
                <a:spcPts val="0"/>
              </a:spcAft>
              <a:buNone/>
            </a:pPr>
            <a:endParaRPr sz="1800" b="1">
              <a:solidFill>
                <a:srgbClr val="FFAA7B"/>
              </a:solidFill>
              <a:latin typeface="Helvetica Neue"/>
              <a:ea typeface="Helvetica Neue"/>
              <a:cs typeface="Helvetica Neue"/>
              <a:sym typeface="Helvetica Neue"/>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63" descr="New HD version: http://youtu.be/bOf-i0n3TeU&#10;&#10;Possibly the easiest timer you'll ever use. Big easy to see numbers. Beeps when it reaches 0. Voted #1 by timer-timer.com - that's us :) http://timer-timer.com" title="15 Minute Countdown Timer">
            <a:hlinkClick r:id="rId3"/>
          </p:cNvPr>
          <p:cNvPicPr preferRelativeResize="0"/>
          <p:nvPr/>
        </p:nvPicPr>
        <p:blipFill>
          <a:blip r:embed="rId4">
            <a:alphaModFix/>
          </a:blip>
          <a:stretch>
            <a:fillRect/>
          </a:stretch>
        </p:blipFill>
        <p:spPr>
          <a:xfrm>
            <a:off x="213750" y="2323700"/>
            <a:ext cx="2315700" cy="1736775"/>
          </a:xfrm>
          <a:prstGeom prst="rect">
            <a:avLst/>
          </a:prstGeom>
          <a:noFill/>
          <a:ln>
            <a:noFill/>
          </a:ln>
        </p:spPr>
      </p:pic>
      <p:sp>
        <p:nvSpPr>
          <p:cNvPr id="447" name="Google Shape;447;p63"/>
          <p:cNvSpPr txBox="1"/>
          <p:nvPr/>
        </p:nvSpPr>
        <p:spPr>
          <a:xfrm>
            <a:off x="3264400" y="1295550"/>
            <a:ext cx="5145900" cy="3243300"/>
          </a:xfrm>
          <a:prstGeom prst="rect">
            <a:avLst/>
          </a:prstGeom>
          <a:noFill/>
          <a:ln>
            <a:noFill/>
          </a:ln>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000" dirty="0">
                <a:solidFill>
                  <a:schemeClr val="dk1"/>
                </a:solidFill>
                <a:latin typeface="Helvetica Neue"/>
                <a:ea typeface="Helvetica Neue"/>
                <a:cs typeface="Helvetica Neue"/>
                <a:sym typeface="Helvetica Neue"/>
              </a:rPr>
              <a:t>Complete the </a:t>
            </a:r>
            <a:r>
              <a:rPr lang="en" sz="2000" u="sng" dirty="0">
                <a:solidFill>
                  <a:schemeClr val="hlink"/>
                </a:solidFill>
                <a:latin typeface="Helvetica Neue"/>
                <a:ea typeface="Helvetica Neue"/>
                <a:cs typeface="Helvetica Neue"/>
                <a:sym typeface="Helvetica Neue"/>
                <a:hlinkClick r:id="rId5"/>
              </a:rPr>
              <a:t>Operators Worksheet</a:t>
            </a:r>
            <a:r>
              <a:rPr lang="en" sz="2000" dirty="0">
                <a:solidFill>
                  <a:schemeClr val="dk1"/>
                </a:solidFill>
                <a:latin typeface="Helvetica Neue"/>
                <a:ea typeface="Helvetica Neue"/>
                <a:cs typeface="Helvetica Neue"/>
                <a:sym typeface="Helvetica Neue"/>
              </a:rPr>
              <a:t>.</a:t>
            </a: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r>
              <a:rPr lang="en" sz="2000" dirty="0">
                <a:solidFill>
                  <a:schemeClr val="dk1"/>
                </a:solidFill>
                <a:latin typeface="Helvetica Neue"/>
                <a:ea typeface="Helvetica Neue"/>
                <a:cs typeface="Helvetica Neue"/>
                <a:sym typeface="Helvetica Neue"/>
              </a:rPr>
              <a:t>Let's do the first 2 together.</a:t>
            </a: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0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r>
              <a:rPr lang="en" sz="2000" dirty="0">
                <a:solidFill>
                  <a:schemeClr val="dk1"/>
                </a:solidFill>
                <a:latin typeface="Helvetica Neue"/>
                <a:ea typeface="Helvetica Neue"/>
                <a:cs typeface="Helvetica Neue"/>
                <a:sym typeface="Helvetica Neue"/>
              </a:rPr>
              <a:t>If you finish early, use the console to check your answers.</a:t>
            </a:r>
            <a:endParaRPr sz="2000" dirty="0">
              <a:solidFill>
                <a:schemeClr val="dk1"/>
              </a:solidFill>
              <a:latin typeface="Helvetica Neue"/>
              <a:ea typeface="Helvetica Neue"/>
              <a:cs typeface="Helvetica Neue"/>
              <a:sym typeface="Helvetica Neue"/>
            </a:endParaRPr>
          </a:p>
        </p:txBody>
      </p:sp>
      <p:graphicFrame>
        <p:nvGraphicFramePr>
          <p:cNvPr id="448" name="Google Shape;448;p63"/>
          <p:cNvGraphicFramePr/>
          <p:nvPr/>
        </p:nvGraphicFramePr>
        <p:xfrm>
          <a:off x="3313250" y="2323695"/>
          <a:ext cx="5224100" cy="1276100"/>
        </p:xfrm>
        <a:graphic>
          <a:graphicData uri="http://schemas.openxmlformats.org/drawingml/2006/table">
            <a:tbl>
              <a:tblPr>
                <a:noFill/>
              </a:tblPr>
              <a:tblGrid>
                <a:gridCol w="3824000">
                  <a:extLst>
                    <a:ext uri="{9D8B030D-6E8A-4147-A177-3AD203B41FA5}">
                      <a16:colId xmlns:a16="http://schemas.microsoft.com/office/drawing/2014/main" val="20000"/>
                    </a:ext>
                  </a:extLst>
                </a:gridCol>
                <a:gridCol w="1400100">
                  <a:extLst>
                    <a:ext uri="{9D8B030D-6E8A-4147-A177-3AD203B41FA5}">
                      <a16:colId xmlns:a16="http://schemas.microsoft.com/office/drawing/2014/main" val="20001"/>
                    </a:ext>
                  </a:extLst>
                </a:gridCol>
              </a:tblGrid>
              <a:tr h="638050">
                <a:tc>
                  <a:txBody>
                    <a:bodyPr/>
                    <a:lstStyle/>
                    <a:p>
                      <a:pPr marL="0" lvl="0" indent="0" algn="l" rtl="0">
                        <a:spcBef>
                          <a:spcPts val="0"/>
                        </a:spcBef>
                        <a:spcAft>
                          <a:spcPts val="0"/>
                        </a:spcAft>
                        <a:buNone/>
                      </a:pPr>
                      <a:r>
                        <a:rPr lang="en" sz="2400">
                          <a:latin typeface="Consolas"/>
                          <a:ea typeface="Consolas"/>
                          <a:cs typeface="Consolas"/>
                          <a:sym typeface="Consolas"/>
                        </a:rPr>
                        <a:t>5 + 4</a:t>
                      </a:r>
                      <a:endParaRPr sz="2400">
                        <a:latin typeface="Consolas"/>
                        <a:ea typeface="Consolas"/>
                        <a:cs typeface="Consolas"/>
                        <a:sym typeface="Consola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38050">
                <a:tc>
                  <a:txBody>
                    <a:bodyPr/>
                    <a:lstStyle/>
                    <a:p>
                      <a:pPr marL="0" lvl="0" indent="0" algn="l" rtl="0">
                        <a:spcBef>
                          <a:spcPts val="0"/>
                        </a:spcBef>
                        <a:spcAft>
                          <a:spcPts val="0"/>
                        </a:spcAft>
                        <a:buNone/>
                      </a:pPr>
                      <a:r>
                        <a:rPr lang="en" sz="2400">
                          <a:latin typeface="Consolas"/>
                          <a:ea typeface="Consolas"/>
                          <a:cs typeface="Consolas"/>
                          <a:sym typeface="Consolas"/>
                        </a:rPr>
                        <a:t>"Michelle</a:t>
                      </a:r>
                      <a:r>
                        <a:rPr lang="en" sz="2400">
                          <a:highlight>
                            <a:srgbClr val="EFEFEF"/>
                          </a:highlight>
                          <a:latin typeface="Consolas"/>
                          <a:ea typeface="Consolas"/>
                          <a:cs typeface="Consolas"/>
                          <a:sym typeface="Consolas"/>
                        </a:rPr>
                        <a:t> </a:t>
                      </a:r>
                      <a:r>
                        <a:rPr lang="en" sz="2400">
                          <a:latin typeface="Consolas"/>
                          <a:ea typeface="Consolas"/>
                          <a:cs typeface="Consolas"/>
                          <a:sym typeface="Consolas"/>
                        </a:rPr>
                        <a:t>" + "Obama"</a:t>
                      </a:r>
                      <a:endParaRPr sz="2400">
                        <a:latin typeface="Consolas"/>
                        <a:ea typeface="Consolas"/>
                        <a:cs typeface="Consolas"/>
                        <a:sym typeface="Consolas"/>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74005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6F7861B-E797-E54C-A705-A027E368145D}"/>
              </a:ext>
            </a:extLst>
          </p:cNvPr>
          <p:cNvSpPr>
            <a:spLocks noGrp="1"/>
          </p:cNvSpPr>
          <p:nvPr>
            <p:ph type="body" idx="1"/>
          </p:nvPr>
        </p:nvSpPr>
        <p:spPr/>
        <p:txBody>
          <a:bodyPr/>
          <a:lstStyle/>
          <a:p>
            <a:endParaRPr kumimoji="1" lang="zh-CN" altLang="en-US"/>
          </a:p>
        </p:txBody>
      </p:sp>
      <p:sp>
        <p:nvSpPr>
          <p:cNvPr id="3" name="标题 2">
            <a:extLst>
              <a:ext uri="{FF2B5EF4-FFF2-40B4-BE49-F238E27FC236}">
                <a16:creationId xmlns:a16="http://schemas.microsoft.com/office/drawing/2014/main" id="{15C1C2F7-78D3-4D41-A14C-330B2AEACA58}"/>
              </a:ext>
            </a:extLst>
          </p:cNvPr>
          <p:cNvSpPr>
            <a:spLocks noGrp="1"/>
          </p:cNvSpPr>
          <p:nvPr>
            <p:ph type="ctrTitle"/>
          </p:nvPr>
        </p:nvSpPr>
        <p:spPr/>
        <p:txBody>
          <a:bodyPr/>
          <a:lstStyle/>
          <a:p>
            <a:endParaRPr kumimoji="1" lang="zh-CN" altLang="en-US"/>
          </a:p>
        </p:txBody>
      </p:sp>
      <p:graphicFrame>
        <p:nvGraphicFramePr>
          <p:cNvPr id="4" name="表格 3">
            <a:extLst>
              <a:ext uri="{FF2B5EF4-FFF2-40B4-BE49-F238E27FC236}">
                <a16:creationId xmlns:a16="http://schemas.microsoft.com/office/drawing/2014/main" id="{736F049E-C076-9C41-8333-7FD34E3AC6F9}"/>
              </a:ext>
            </a:extLst>
          </p:cNvPr>
          <p:cNvGraphicFramePr>
            <a:graphicFrameLocks noGrp="1"/>
          </p:cNvGraphicFramePr>
          <p:nvPr>
            <p:extLst>
              <p:ext uri="{D42A27DB-BD31-4B8C-83A1-F6EECF244321}">
                <p14:modId xmlns:p14="http://schemas.microsoft.com/office/powerpoint/2010/main" val="652152644"/>
              </p:ext>
            </p:extLst>
          </p:nvPr>
        </p:nvGraphicFramePr>
        <p:xfrm>
          <a:off x="1371750" y="924909"/>
          <a:ext cx="6944053" cy="3373697"/>
        </p:xfrm>
        <a:graphic>
          <a:graphicData uri="http://schemas.openxmlformats.org/drawingml/2006/table">
            <a:tbl>
              <a:tblPr>
                <a:tableStyleId>{5C22544A-7EE6-4342-B048-85BDC9FD1C3A}</a:tableStyleId>
              </a:tblPr>
              <a:tblGrid>
                <a:gridCol w="6944053">
                  <a:extLst>
                    <a:ext uri="{9D8B030D-6E8A-4147-A177-3AD203B41FA5}">
                      <a16:colId xmlns:a16="http://schemas.microsoft.com/office/drawing/2014/main" val="2307244556"/>
                    </a:ext>
                  </a:extLst>
                </a:gridCol>
              </a:tblGrid>
              <a:tr h="498088">
                <a:tc>
                  <a:txBody>
                    <a:bodyPr/>
                    <a:lstStyle/>
                    <a:p>
                      <a:pPr>
                        <a:lnSpc>
                          <a:spcPct val="115000"/>
                        </a:lnSpc>
                        <a:spcAft>
                          <a:spcPts val="0"/>
                        </a:spcAft>
                      </a:pPr>
                      <a:r>
                        <a:rPr lang="zh-CN" sz="2400">
                          <a:effectLst/>
                        </a:rPr>
                        <a:t>5 + 4</a:t>
                      </a:r>
                      <a:endParaRPr lang="zh-CN" sz="2400">
                        <a:effectLst/>
                        <a:latin typeface="Arial" panose="020B0604020202020204" pitchFamily="34" charset="0"/>
                        <a:ea typeface="宋体" panose="02010600030101010101" pitchFamily="2" charset="-122"/>
                      </a:endParaRPr>
                    </a:p>
                  </a:txBody>
                  <a:tcPr marL="63500" marR="63500" marT="63500" marB="63500"/>
                </a:tc>
                <a:extLst>
                  <a:ext uri="{0D108BD9-81ED-4DB2-BD59-A6C34878D82A}">
                    <a16:rowId xmlns:a16="http://schemas.microsoft.com/office/drawing/2014/main" val="1241967115"/>
                  </a:ext>
                </a:extLst>
              </a:tr>
              <a:tr h="576395">
                <a:tc>
                  <a:txBody>
                    <a:bodyPr/>
                    <a:lstStyle/>
                    <a:p>
                      <a:pPr>
                        <a:lnSpc>
                          <a:spcPct val="115000"/>
                        </a:lnSpc>
                        <a:spcAft>
                          <a:spcPts val="0"/>
                        </a:spcAft>
                      </a:pPr>
                      <a:r>
                        <a:rPr lang="zh-CN" sz="2400" dirty="0">
                          <a:effectLst/>
                        </a:rPr>
                        <a:t>"Michelle  " + "Obama"</a:t>
                      </a:r>
                      <a:endParaRPr lang="zh-CN" sz="2400" dirty="0">
                        <a:effectLst/>
                        <a:latin typeface="Arial" panose="020B0604020202020204" pitchFamily="34" charset="0"/>
                        <a:ea typeface="宋体" panose="02010600030101010101" pitchFamily="2" charset="-122"/>
                      </a:endParaRPr>
                    </a:p>
                  </a:txBody>
                  <a:tcPr marL="63500" marR="63500" marT="63500" marB="63500"/>
                </a:tc>
                <a:extLst>
                  <a:ext uri="{0D108BD9-81ED-4DB2-BD59-A6C34878D82A}">
                    <a16:rowId xmlns:a16="http://schemas.microsoft.com/office/drawing/2014/main" val="746604939"/>
                  </a:ext>
                </a:extLst>
              </a:tr>
              <a:tr h="866144">
                <a:tc>
                  <a:txBody>
                    <a:bodyPr/>
                    <a:lstStyle/>
                    <a:p>
                      <a:pPr>
                        <a:lnSpc>
                          <a:spcPct val="115000"/>
                        </a:lnSpc>
                        <a:spcAft>
                          <a:spcPts val="0"/>
                        </a:spcAft>
                      </a:pPr>
                      <a:r>
                        <a:rPr lang="zh-CN" sz="2400">
                          <a:effectLst/>
                        </a:rPr>
                        <a:t>let num1 = 5;</a:t>
                      </a:r>
                    </a:p>
                    <a:p>
                      <a:pPr>
                        <a:lnSpc>
                          <a:spcPct val="115000"/>
                        </a:lnSpc>
                        <a:spcAft>
                          <a:spcPts val="0"/>
                        </a:spcAft>
                      </a:pPr>
                      <a:r>
                        <a:rPr lang="zh-CN" sz="2400">
                          <a:effectLst/>
                        </a:rPr>
                        <a:t>let num2 = num1 + 4</a:t>
                      </a:r>
                      <a:endParaRPr lang="zh-CN" sz="2400">
                        <a:effectLst/>
                        <a:latin typeface="Arial" panose="020B0604020202020204" pitchFamily="34" charset="0"/>
                        <a:ea typeface="宋体" panose="02010600030101010101" pitchFamily="2" charset="-122"/>
                      </a:endParaRPr>
                    </a:p>
                  </a:txBody>
                  <a:tcPr marL="63500" marR="63500" marT="63500" marB="63500"/>
                </a:tc>
                <a:extLst>
                  <a:ext uri="{0D108BD9-81ED-4DB2-BD59-A6C34878D82A}">
                    <a16:rowId xmlns:a16="http://schemas.microsoft.com/office/drawing/2014/main" val="4113197996"/>
                  </a:ext>
                </a:extLst>
              </a:tr>
              <a:tr h="1202670">
                <a:tc>
                  <a:txBody>
                    <a:bodyPr/>
                    <a:lstStyle/>
                    <a:p>
                      <a:pPr>
                        <a:lnSpc>
                          <a:spcPct val="115000"/>
                        </a:lnSpc>
                        <a:spcAft>
                          <a:spcPts val="0"/>
                        </a:spcAft>
                      </a:pPr>
                      <a:r>
                        <a:rPr lang="zh-CN" sz="2400" dirty="0">
                          <a:effectLst/>
                        </a:rPr>
                        <a:t>let num1 = 3;</a:t>
                      </a:r>
                    </a:p>
                    <a:p>
                      <a:pPr>
                        <a:lnSpc>
                          <a:spcPct val="115000"/>
                        </a:lnSpc>
                        <a:spcAft>
                          <a:spcPts val="0"/>
                        </a:spcAft>
                      </a:pPr>
                      <a:r>
                        <a:rPr lang="zh-CN" sz="2400" dirty="0">
                          <a:effectLst/>
                        </a:rPr>
                        <a:t>let num2 = 4;</a:t>
                      </a:r>
                    </a:p>
                    <a:p>
                      <a:pPr>
                        <a:lnSpc>
                          <a:spcPct val="115000"/>
                        </a:lnSpc>
                        <a:spcAft>
                          <a:spcPts val="0"/>
                        </a:spcAft>
                      </a:pPr>
                      <a:r>
                        <a:rPr lang="zh-CN" sz="2400" dirty="0">
                          <a:effectLst/>
                        </a:rPr>
                        <a:t>let num 3 = num1 * num2;</a:t>
                      </a:r>
                      <a:endParaRPr lang="zh-CN" sz="2400" dirty="0">
                        <a:effectLst/>
                        <a:latin typeface="Arial" panose="020B0604020202020204" pitchFamily="34" charset="0"/>
                        <a:ea typeface="宋体" panose="02010600030101010101" pitchFamily="2" charset="-122"/>
                      </a:endParaRPr>
                    </a:p>
                  </a:txBody>
                  <a:tcPr marL="63500" marR="63500" marT="63500" marB="63500"/>
                </a:tc>
                <a:extLst>
                  <a:ext uri="{0D108BD9-81ED-4DB2-BD59-A6C34878D82A}">
                    <a16:rowId xmlns:a16="http://schemas.microsoft.com/office/drawing/2014/main" val="3221053284"/>
                  </a:ext>
                </a:extLst>
              </a:tr>
            </a:tbl>
          </a:graphicData>
        </a:graphic>
      </p:graphicFrame>
    </p:spTree>
    <p:extLst>
      <p:ext uri="{BB962C8B-B14F-4D97-AF65-F5344CB8AC3E}">
        <p14:creationId xmlns:p14="http://schemas.microsoft.com/office/powerpoint/2010/main" val="28040221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09A9DF5-7278-0944-863F-9AB5422280A0}"/>
              </a:ext>
            </a:extLst>
          </p:cNvPr>
          <p:cNvSpPr>
            <a:spLocks noGrp="1"/>
          </p:cNvSpPr>
          <p:nvPr>
            <p:ph type="body" idx="1"/>
          </p:nvPr>
        </p:nvSpPr>
        <p:spPr/>
        <p:txBody>
          <a:bodyPr/>
          <a:lstStyle/>
          <a:p>
            <a:endParaRPr kumimoji="1" lang="zh-CN" altLang="en-US"/>
          </a:p>
        </p:txBody>
      </p:sp>
      <p:sp>
        <p:nvSpPr>
          <p:cNvPr id="3" name="标题 2">
            <a:extLst>
              <a:ext uri="{FF2B5EF4-FFF2-40B4-BE49-F238E27FC236}">
                <a16:creationId xmlns:a16="http://schemas.microsoft.com/office/drawing/2014/main" id="{67FD41A9-919F-4648-A372-007F3EA3F8D4}"/>
              </a:ext>
            </a:extLst>
          </p:cNvPr>
          <p:cNvSpPr>
            <a:spLocks noGrp="1"/>
          </p:cNvSpPr>
          <p:nvPr>
            <p:ph type="ctrTitle"/>
          </p:nvPr>
        </p:nvSpPr>
        <p:spPr/>
        <p:txBody>
          <a:bodyPr/>
          <a:lstStyle/>
          <a:p>
            <a:endParaRPr kumimoji="1" lang="zh-CN" altLang="en-US"/>
          </a:p>
        </p:txBody>
      </p:sp>
      <p:graphicFrame>
        <p:nvGraphicFramePr>
          <p:cNvPr id="4" name="表格 3">
            <a:extLst>
              <a:ext uri="{FF2B5EF4-FFF2-40B4-BE49-F238E27FC236}">
                <a16:creationId xmlns:a16="http://schemas.microsoft.com/office/drawing/2014/main" id="{FD10F2B8-E050-3044-B044-E63CA612CBF6}"/>
              </a:ext>
            </a:extLst>
          </p:cNvPr>
          <p:cNvGraphicFramePr>
            <a:graphicFrameLocks noGrp="1"/>
          </p:cNvGraphicFramePr>
          <p:nvPr>
            <p:extLst>
              <p:ext uri="{D42A27DB-BD31-4B8C-83A1-F6EECF244321}">
                <p14:modId xmlns:p14="http://schemas.microsoft.com/office/powerpoint/2010/main" val="4040748125"/>
              </p:ext>
            </p:extLst>
          </p:nvPr>
        </p:nvGraphicFramePr>
        <p:xfrm>
          <a:off x="1828799" y="93016"/>
          <a:ext cx="5651281" cy="4945380"/>
        </p:xfrm>
        <a:graphic>
          <a:graphicData uri="http://schemas.openxmlformats.org/drawingml/2006/table">
            <a:tbl>
              <a:tblPr>
                <a:tableStyleId>{5C22544A-7EE6-4342-B048-85BDC9FD1C3A}</a:tableStyleId>
              </a:tblPr>
              <a:tblGrid>
                <a:gridCol w="5651281">
                  <a:extLst>
                    <a:ext uri="{9D8B030D-6E8A-4147-A177-3AD203B41FA5}">
                      <a16:colId xmlns:a16="http://schemas.microsoft.com/office/drawing/2014/main" val="3861423065"/>
                    </a:ext>
                  </a:extLst>
                </a:gridCol>
              </a:tblGrid>
              <a:tr h="1077550">
                <a:tc>
                  <a:txBody>
                    <a:bodyPr/>
                    <a:lstStyle/>
                    <a:p>
                      <a:pPr>
                        <a:lnSpc>
                          <a:spcPct val="115000"/>
                        </a:lnSpc>
                        <a:spcAft>
                          <a:spcPts val="0"/>
                        </a:spcAft>
                      </a:pPr>
                      <a:r>
                        <a:rPr lang="zh-CN" sz="2000">
                          <a:effectLst/>
                        </a:rPr>
                        <a:t>let first = "Peanut";</a:t>
                      </a:r>
                    </a:p>
                    <a:p>
                      <a:pPr>
                        <a:lnSpc>
                          <a:spcPct val="115000"/>
                        </a:lnSpc>
                        <a:spcAft>
                          <a:spcPts val="0"/>
                        </a:spcAft>
                      </a:pPr>
                      <a:r>
                        <a:rPr lang="zh-CN" sz="2000">
                          <a:effectLst/>
                        </a:rPr>
                        <a:t>let second = "Butter";</a:t>
                      </a:r>
                    </a:p>
                    <a:p>
                      <a:pPr>
                        <a:lnSpc>
                          <a:spcPct val="115000"/>
                        </a:lnSpc>
                        <a:spcAft>
                          <a:spcPts val="0"/>
                        </a:spcAft>
                      </a:pPr>
                      <a:r>
                        <a:rPr lang="zh-CN" sz="2000">
                          <a:effectLst/>
                        </a:rPr>
                        <a:t>let sandwich = first + second;</a:t>
                      </a:r>
                      <a:endParaRPr lang="zh-CN" sz="2000">
                        <a:effectLst/>
                        <a:latin typeface="Arial" panose="020B0604020202020204" pitchFamily="34" charset="0"/>
                        <a:ea typeface="宋体" panose="02010600030101010101" pitchFamily="2" charset="-122"/>
                      </a:endParaRPr>
                    </a:p>
                  </a:txBody>
                  <a:tcPr marL="63500" marR="63500" marT="63500" marB="63500"/>
                </a:tc>
                <a:extLst>
                  <a:ext uri="{0D108BD9-81ED-4DB2-BD59-A6C34878D82A}">
                    <a16:rowId xmlns:a16="http://schemas.microsoft.com/office/drawing/2014/main" val="2682660007"/>
                  </a:ext>
                </a:extLst>
              </a:tr>
              <a:tr h="1077550">
                <a:tc>
                  <a:txBody>
                    <a:bodyPr/>
                    <a:lstStyle/>
                    <a:p>
                      <a:pPr>
                        <a:lnSpc>
                          <a:spcPct val="115000"/>
                        </a:lnSpc>
                        <a:spcAft>
                          <a:spcPts val="0"/>
                        </a:spcAft>
                      </a:pPr>
                      <a:r>
                        <a:rPr lang="zh-CN" sz="2000">
                          <a:effectLst/>
                        </a:rPr>
                        <a:t>let pizza = 8;</a:t>
                      </a:r>
                    </a:p>
                    <a:p>
                      <a:pPr>
                        <a:lnSpc>
                          <a:spcPct val="115000"/>
                        </a:lnSpc>
                        <a:spcAft>
                          <a:spcPts val="0"/>
                        </a:spcAft>
                      </a:pPr>
                      <a:r>
                        <a:rPr lang="zh-CN" sz="2000">
                          <a:effectLst/>
                        </a:rPr>
                        <a:t>let perPerson = 2;</a:t>
                      </a:r>
                    </a:p>
                    <a:p>
                      <a:pPr>
                        <a:lnSpc>
                          <a:spcPct val="115000"/>
                        </a:lnSpc>
                        <a:spcAft>
                          <a:spcPts val="0"/>
                        </a:spcAft>
                      </a:pPr>
                      <a:r>
                        <a:rPr lang="zh-CN" sz="2000">
                          <a:effectLst/>
                        </a:rPr>
                        <a:t>let dinner = pizza / perPerson;</a:t>
                      </a:r>
                      <a:endParaRPr lang="zh-CN" sz="2000">
                        <a:effectLst/>
                        <a:latin typeface="Arial" panose="020B0604020202020204" pitchFamily="34" charset="0"/>
                        <a:ea typeface="宋体" panose="02010600030101010101" pitchFamily="2" charset="-122"/>
                      </a:endParaRPr>
                    </a:p>
                  </a:txBody>
                  <a:tcPr marL="63500" marR="63500" marT="63500" marB="63500"/>
                </a:tc>
                <a:extLst>
                  <a:ext uri="{0D108BD9-81ED-4DB2-BD59-A6C34878D82A}">
                    <a16:rowId xmlns:a16="http://schemas.microsoft.com/office/drawing/2014/main" val="638687939"/>
                  </a:ext>
                </a:extLst>
              </a:tr>
              <a:tr h="1077550">
                <a:tc>
                  <a:txBody>
                    <a:bodyPr/>
                    <a:lstStyle/>
                    <a:p>
                      <a:pPr>
                        <a:lnSpc>
                          <a:spcPct val="115000"/>
                        </a:lnSpc>
                        <a:spcAft>
                          <a:spcPts val="0"/>
                        </a:spcAft>
                      </a:pPr>
                      <a:r>
                        <a:rPr lang="zh-CN" sz="2000">
                          <a:effectLst/>
                        </a:rPr>
                        <a:t>let birthdayMoney = 500;</a:t>
                      </a:r>
                    </a:p>
                    <a:p>
                      <a:pPr>
                        <a:lnSpc>
                          <a:spcPct val="115000"/>
                        </a:lnSpc>
                        <a:spcAft>
                          <a:spcPts val="0"/>
                        </a:spcAft>
                      </a:pPr>
                      <a:r>
                        <a:rPr lang="zh-CN" sz="2000">
                          <a:effectLst/>
                        </a:rPr>
                        <a:t>let phone = 400;</a:t>
                      </a:r>
                    </a:p>
                    <a:p>
                      <a:pPr>
                        <a:lnSpc>
                          <a:spcPct val="115000"/>
                        </a:lnSpc>
                        <a:spcAft>
                          <a:spcPts val="0"/>
                        </a:spcAft>
                      </a:pPr>
                      <a:r>
                        <a:rPr lang="zh-CN" sz="2000">
                          <a:effectLst/>
                        </a:rPr>
                        <a:t>let money = birthdayMoney - phone; </a:t>
                      </a:r>
                      <a:endParaRPr lang="zh-CN" sz="2000">
                        <a:effectLst/>
                        <a:latin typeface="Arial" panose="020B0604020202020204" pitchFamily="34" charset="0"/>
                        <a:ea typeface="宋体" panose="02010600030101010101" pitchFamily="2" charset="-122"/>
                      </a:endParaRPr>
                    </a:p>
                  </a:txBody>
                  <a:tcPr marL="63500" marR="63500" marT="63500" marB="63500"/>
                </a:tc>
                <a:extLst>
                  <a:ext uri="{0D108BD9-81ED-4DB2-BD59-A6C34878D82A}">
                    <a16:rowId xmlns:a16="http://schemas.microsoft.com/office/drawing/2014/main" val="4178299734"/>
                  </a:ext>
                </a:extLst>
              </a:tr>
              <a:tr h="1406354">
                <a:tc>
                  <a:txBody>
                    <a:bodyPr/>
                    <a:lstStyle/>
                    <a:p>
                      <a:pPr>
                        <a:lnSpc>
                          <a:spcPct val="115000"/>
                        </a:lnSpc>
                        <a:spcAft>
                          <a:spcPts val="0"/>
                        </a:spcAft>
                      </a:pPr>
                      <a:r>
                        <a:rPr lang="zh-CN" sz="2000" dirty="0">
                          <a:effectLst/>
                        </a:rPr>
                        <a:t>let points = 5;</a:t>
                      </a:r>
                    </a:p>
                    <a:p>
                      <a:pPr>
                        <a:lnSpc>
                          <a:spcPct val="115000"/>
                        </a:lnSpc>
                        <a:spcAft>
                          <a:spcPts val="0"/>
                        </a:spcAft>
                      </a:pPr>
                      <a:r>
                        <a:rPr lang="zh-CN" sz="2000" dirty="0">
                          <a:effectLst/>
                        </a:rPr>
                        <a:t>let bonus = 2;</a:t>
                      </a:r>
                    </a:p>
                    <a:p>
                      <a:pPr>
                        <a:lnSpc>
                          <a:spcPct val="115000"/>
                        </a:lnSpc>
                        <a:spcAft>
                          <a:spcPts val="0"/>
                        </a:spcAft>
                      </a:pPr>
                      <a:r>
                        <a:rPr lang="zh-CN" sz="2000" dirty="0">
                          <a:effectLst/>
                        </a:rPr>
                        <a:t>let factor = 10;</a:t>
                      </a:r>
                    </a:p>
                    <a:p>
                      <a:pPr>
                        <a:lnSpc>
                          <a:spcPct val="115000"/>
                        </a:lnSpc>
                        <a:spcAft>
                          <a:spcPts val="0"/>
                        </a:spcAft>
                      </a:pPr>
                      <a:r>
                        <a:rPr lang="zh-CN" sz="2000" dirty="0">
                          <a:effectLst/>
                        </a:rPr>
                        <a:t>let score = points + factor * bonus;  </a:t>
                      </a:r>
                      <a:endParaRPr lang="zh-CN" sz="2000" dirty="0">
                        <a:effectLst/>
                        <a:latin typeface="Arial" panose="020B0604020202020204" pitchFamily="34" charset="0"/>
                        <a:ea typeface="宋体" panose="02010600030101010101" pitchFamily="2" charset="-122"/>
                      </a:endParaRPr>
                    </a:p>
                  </a:txBody>
                  <a:tcPr marL="63500" marR="63500" marT="63500" marB="63500"/>
                </a:tc>
                <a:extLst>
                  <a:ext uri="{0D108BD9-81ED-4DB2-BD59-A6C34878D82A}">
                    <a16:rowId xmlns:a16="http://schemas.microsoft.com/office/drawing/2014/main" val="1830267389"/>
                  </a:ext>
                </a:extLst>
              </a:tr>
            </a:tbl>
          </a:graphicData>
        </a:graphic>
      </p:graphicFrame>
    </p:spTree>
    <p:extLst>
      <p:ext uri="{BB962C8B-B14F-4D97-AF65-F5344CB8AC3E}">
        <p14:creationId xmlns:p14="http://schemas.microsoft.com/office/powerpoint/2010/main" val="2268190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E74042F-D01A-9D40-A6EE-4D3A11187197}"/>
              </a:ext>
            </a:extLst>
          </p:cNvPr>
          <p:cNvSpPr>
            <a:spLocks noGrp="1"/>
          </p:cNvSpPr>
          <p:nvPr>
            <p:ph type="body" idx="1"/>
          </p:nvPr>
        </p:nvSpPr>
        <p:spPr/>
        <p:txBody>
          <a:bodyPr/>
          <a:lstStyle/>
          <a:p>
            <a:endParaRPr kumimoji="1" lang="zh-CN" altLang="en-US"/>
          </a:p>
        </p:txBody>
      </p:sp>
      <p:sp>
        <p:nvSpPr>
          <p:cNvPr id="3" name="标题 2">
            <a:extLst>
              <a:ext uri="{FF2B5EF4-FFF2-40B4-BE49-F238E27FC236}">
                <a16:creationId xmlns:a16="http://schemas.microsoft.com/office/drawing/2014/main" id="{C0B6B158-277E-AF4C-950A-34C37C6004C7}"/>
              </a:ext>
            </a:extLst>
          </p:cNvPr>
          <p:cNvSpPr>
            <a:spLocks noGrp="1"/>
          </p:cNvSpPr>
          <p:nvPr>
            <p:ph type="ctrTitle"/>
          </p:nvPr>
        </p:nvSpPr>
        <p:spPr/>
        <p:txBody>
          <a:bodyPr/>
          <a:lstStyle/>
          <a:p>
            <a:endParaRPr kumimoji="1" lang="zh-CN" altLang="en-US"/>
          </a:p>
        </p:txBody>
      </p:sp>
      <p:graphicFrame>
        <p:nvGraphicFramePr>
          <p:cNvPr id="4" name="表格 3">
            <a:extLst>
              <a:ext uri="{FF2B5EF4-FFF2-40B4-BE49-F238E27FC236}">
                <a16:creationId xmlns:a16="http://schemas.microsoft.com/office/drawing/2014/main" id="{B8F42BD8-56F2-2146-B83F-5A3C2C3D1F88}"/>
              </a:ext>
            </a:extLst>
          </p:cNvPr>
          <p:cNvGraphicFramePr>
            <a:graphicFrameLocks noGrp="1"/>
          </p:cNvGraphicFramePr>
          <p:nvPr>
            <p:extLst>
              <p:ext uri="{D42A27DB-BD31-4B8C-83A1-F6EECF244321}">
                <p14:modId xmlns:p14="http://schemas.microsoft.com/office/powerpoint/2010/main" val="1085091613"/>
              </p:ext>
            </p:extLst>
          </p:nvPr>
        </p:nvGraphicFramePr>
        <p:xfrm>
          <a:off x="1726981" y="231165"/>
          <a:ext cx="5753100" cy="4594860"/>
        </p:xfrm>
        <a:graphic>
          <a:graphicData uri="http://schemas.openxmlformats.org/drawingml/2006/table">
            <a:tbl>
              <a:tblPr>
                <a:tableStyleId>{5C22544A-7EE6-4342-B048-85BDC9FD1C3A}</a:tableStyleId>
              </a:tblPr>
              <a:tblGrid>
                <a:gridCol w="5753100">
                  <a:extLst>
                    <a:ext uri="{9D8B030D-6E8A-4147-A177-3AD203B41FA5}">
                      <a16:colId xmlns:a16="http://schemas.microsoft.com/office/drawing/2014/main" val="3588106850"/>
                    </a:ext>
                  </a:extLst>
                </a:gridCol>
              </a:tblGrid>
              <a:tr h="0">
                <a:tc>
                  <a:txBody>
                    <a:bodyPr/>
                    <a:lstStyle/>
                    <a:p>
                      <a:pPr>
                        <a:lnSpc>
                          <a:spcPct val="115000"/>
                        </a:lnSpc>
                        <a:spcAft>
                          <a:spcPts val="0"/>
                        </a:spcAft>
                      </a:pPr>
                      <a:r>
                        <a:rPr lang="zh-CN" sz="2000" dirty="0">
                          <a:effectLst/>
                        </a:rPr>
                        <a:t>let points = 5;</a:t>
                      </a:r>
                    </a:p>
                    <a:p>
                      <a:pPr>
                        <a:lnSpc>
                          <a:spcPct val="115000"/>
                        </a:lnSpc>
                        <a:spcAft>
                          <a:spcPts val="0"/>
                        </a:spcAft>
                      </a:pPr>
                      <a:r>
                        <a:rPr lang="zh-CN" sz="2000" dirty="0">
                          <a:effectLst/>
                        </a:rPr>
                        <a:t>let bonus = 2;</a:t>
                      </a:r>
                    </a:p>
                    <a:p>
                      <a:pPr>
                        <a:lnSpc>
                          <a:spcPct val="115000"/>
                        </a:lnSpc>
                        <a:spcAft>
                          <a:spcPts val="0"/>
                        </a:spcAft>
                      </a:pPr>
                      <a:r>
                        <a:rPr lang="zh-CN" sz="2000" dirty="0">
                          <a:effectLst/>
                        </a:rPr>
                        <a:t>let factor = 10;</a:t>
                      </a:r>
                    </a:p>
                    <a:p>
                      <a:pPr>
                        <a:lnSpc>
                          <a:spcPct val="115000"/>
                        </a:lnSpc>
                        <a:spcAft>
                          <a:spcPts val="0"/>
                        </a:spcAft>
                      </a:pPr>
                      <a:r>
                        <a:rPr lang="zh-CN" sz="2000" dirty="0">
                          <a:effectLst/>
                        </a:rPr>
                        <a:t>let score = (points + factor) * bonus; </a:t>
                      </a:r>
                      <a:endParaRPr lang="zh-CN" sz="2000" dirty="0">
                        <a:effectLst/>
                        <a:latin typeface="Arial" panose="020B0604020202020204" pitchFamily="34" charset="0"/>
                        <a:ea typeface="宋体" panose="02010600030101010101" pitchFamily="2" charset="-122"/>
                      </a:endParaRPr>
                    </a:p>
                  </a:txBody>
                  <a:tcPr marL="63500" marR="63500" marT="63500" marB="63500"/>
                </a:tc>
                <a:extLst>
                  <a:ext uri="{0D108BD9-81ED-4DB2-BD59-A6C34878D82A}">
                    <a16:rowId xmlns:a16="http://schemas.microsoft.com/office/drawing/2014/main" val="4253127347"/>
                  </a:ext>
                </a:extLst>
              </a:tr>
              <a:tr h="0">
                <a:tc>
                  <a:txBody>
                    <a:bodyPr/>
                    <a:lstStyle/>
                    <a:p>
                      <a:pPr>
                        <a:lnSpc>
                          <a:spcPct val="115000"/>
                        </a:lnSpc>
                        <a:spcAft>
                          <a:spcPts val="0"/>
                        </a:spcAft>
                      </a:pPr>
                      <a:r>
                        <a:rPr lang="zh-CN" sz="2000" dirty="0">
                          <a:effectLst/>
                        </a:rPr>
                        <a:t>let special = ", ";</a:t>
                      </a:r>
                    </a:p>
                    <a:p>
                      <a:pPr>
                        <a:lnSpc>
                          <a:spcPct val="115000"/>
                        </a:lnSpc>
                        <a:spcAft>
                          <a:spcPts val="0"/>
                        </a:spcAft>
                      </a:pPr>
                      <a:r>
                        <a:rPr lang="zh-CN" sz="2000" dirty="0">
                          <a:effectLst/>
                        </a:rPr>
                        <a:t>let shout = "Hooray";</a:t>
                      </a:r>
                    </a:p>
                    <a:p>
                      <a:pPr>
                        <a:lnSpc>
                          <a:spcPct val="115000"/>
                        </a:lnSpc>
                        <a:spcAft>
                          <a:spcPts val="0"/>
                        </a:spcAft>
                      </a:pPr>
                      <a:r>
                        <a:rPr lang="zh-CN" sz="2000" dirty="0">
                          <a:effectLst/>
                        </a:rPr>
                        <a:t>let name = "Maria";</a:t>
                      </a:r>
                    </a:p>
                    <a:p>
                      <a:pPr>
                        <a:lnSpc>
                          <a:spcPct val="115000"/>
                        </a:lnSpc>
                        <a:spcAft>
                          <a:spcPts val="0"/>
                        </a:spcAft>
                      </a:pPr>
                      <a:r>
                        <a:rPr lang="zh-CN" sz="2000" dirty="0">
                          <a:effectLst/>
                        </a:rPr>
                        <a:t>let cheer = shout + special + name   </a:t>
                      </a:r>
                      <a:endParaRPr lang="zh-CN" sz="2000" dirty="0">
                        <a:effectLst/>
                        <a:latin typeface="Arial" panose="020B0604020202020204" pitchFamily="34" charset="0"/>
                        <a:ea typeface="宋体" panose="02010600030101010101" pitchFamily="2" charset="-122"/>
                      </a:endParaRPr>
                    </a:p>
                  </a:txBody>
                  <a:tcPr marL="63500" marR="63500" marT="63500" marB="63500"/>
                </a:tc>
                <a:extLst>
                  <a:ext uri="{0D108BD9-81ED-4DB2-BD59-A6C34878D82A}">
                    <a16:rowId xmlns:a16="http://schemas.microsoft.com/office/drawing/2014/main" val="1166138718"/>
                  </a:ext>
                </a:extLst>
              </a:tr>
              <a:tr h="0">
                <a:tc>
                  <a:txBody>
                    <a:bodyPr/>
                    <a:lstStyle/>
                    <a:p>
                      <a:pPr>
                        <a:lnSpc>
                          <a:spcPct val="115000"/>
                        </a:lnSpc>
                        <a:spcAft>
                          <a:spcPts val="0"/>
                        </a:spcAft>
                      </a:pPr>
                      <a:r>
                        <a:rPr lang="zh-CN" sz="2000">
                          <a:effectLst/>
                        </a:rPr>
                        <a:t>"5" + "4"</a:t>
                      </a:r>
                      <a:endParaRPr lang="zh-CN" sz="2000">
                        <a:effectLst/>
                        <a:latin typeface="Arial" panose="020B0604020202020204" pitchFamily="34" charset="0"/>
                        <a:ea typeface="宋体" panose="02010600030101010101" pitchFamily="2" charset="-122"/>
                      </a:endParaRPr>
                    </a:p>
                  </a:txBody>
                  <a:tcPr marL="63500" marR="63500" marT="63500" marB="63500"/>
                </a:tc>
                <a:extLst>
                  <a:ext uri="{0D108BD9-81ED-4DB2-BD59-A6C34878D82A}">
                    <a16:rowId xmlns:a16="http://schemas.microsoft.com/office/drawing/2014/main" val="2307974164"/>
                  </a:ext>
                </a:extLst>
              </a:tr>
              <a:tr h="0">
                <a:tc>
                  <a:txBody>
                    <a:bodyPr/>
                    <a:lstStyle/>
                    <a:p>
                      <a:pPr>
                        <a:lnSpc>
                          <a:spcPct val="115000"/>
                        </a:lnSpc>
                        <a:spcAft>
                          <a:spcPts val="0"/>
                        </a:spcAft>
                      </a:pPr>
                      <a:r>
                        <a:rPr lang="zh-CN" sz="2000" dirty="0">
                          <a:effectLst/>
                        </a:rPr>
                        <a:t>let first = "Steph";</a:t>
                      </a:r>
                    </a:p>
                    <a:p>
                      <a:pPr>
                        <a:lnSpc>
                          <a:spcPct val="115000"/>
                        </a:lnSpc>
                        <a:spcAft>
                          <a:spcPts val="0"/>
                        </a:spcAft>
                      </a:pPr>
                      <a:r>
                        <a:rPr lang="zh-CN" sz="2000" dirty="0">
                          <a:effectLst/>
                        </a:rPr>
                        <a:t>let last = "Curry";</a:t>
                      </a:r>
                    </a:p>
                    <a:p>
                      <a:pPr>
                        <a:lnSpc>
                          <a:spcPct val="115000"/>
                        </a:lnSpc>
                        <a:spcAft>
                          <a:spcPts val="0"/>
                        </a:spcAft>
                      </a:pPr>
                      <a:r>
                        <a:rPr lang="zh-CN" sz="2000" dirty="0">
                          <a:effectLst/>
                        </a:rPr>
                        <a:t>let MVP = last + "," + " " + first</a:t>
                      </a:r>
                      <a:endParaRPr lang="zh-CN" sz="2000" dirty="0">
                        <a:effectLst/>
                        <a:latin typeface="Arial" panose="020B0604020202020204" pitchFamily="34" charset="0"/>
                        <a:ea typeface="宋体" panose="02010600030101010101" pitchFamily="2" charset="-122"/>
                      </a:endParaRPr>
                    </a:p>
                  </a:txBody>
                  <a:tcPr marL="63500" marR="63500" marT="63500" marB="63500"/>
                </a:tc>
                <a:extLst>
                  <a:ext uri="{0D108BD9-81ED-4DB2-BD59-A6C34878D82A}">
                    <a16:rowId xmlns:a16="http://schemas.microsoft.com/office/drawing/2014/main" val="4223765313"/>
                  </a:ext>
                </a:extLst>
              </a:tr>
            </a:tbl>
          </a:graphicData>
        </a:graphic>
      </p:graphicFrame>
    </p:spTree>
    <p:extLst>
      <p:ext uri="{BB962C8B-B14F-4D97-AF65-F5344CB8AC3E}">
        <p14:creationId xmlns:p14="http://schemas.microsoft.com/office/powerpoint/2010/main" val="2555436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4"/>
          <p:cNvSpPr txBox="1">
            <a:spLocks noGrp="1"/>
          </p:cNvSpPr>
          <p:nvPr>
            <p:ph type="ctrTitle"/>
          </p:nvPr>
        </p:nvSpPr>
        <p:spPr>
          <a:xfrm>
            <a:off x="126450" y="1728250"/>
            <a:ext cx="2551800" cy="3107400"/>
          </a:xfrm>
          <a:prstGeom prst="rect">
            <a:avLst/>
          </a:prstGeom>
        </p:spPr>
        <p:txBody>
          <a:bodyPr spcFirstLastPara="1" wrap="square" lIns="91425" tIns="91425" rIns="91425" bIns="91425" anchor="t" anchorCtr="0">
            <a:noAutofit/>
          </a:bodyPr>
          <a:lstStyle/>
          <a:p>
            <a:pPr marL="457200" lvl="0" indent="-355600" algn="l" rtl="0">
              <a:spcBef>
                <a:spcPts val="1000"/>
              </a:spcBef>
              <a:spcAft>
                <a:spcPts val="0"/>
              </a:spcAft>
              <a:buSzPts val="2000"/>
              <a:buFont typeface="Helvetica Neue"/>
              <a:buAutoNum type="arabicPeriod"/>
            </a:pPr>
            <a:r>
              <a:rPr lang="en" sz="2000"/>
              <a:t>How do we know the difference between strings and numbers?</a:t>
            </a:r>
            <a:endParaRPr sz="2000"/>
          </a:p>
          <a:p>
            <a:pPr marL="457200" lvl="0" indent="-355600" algn="l" rtl="0">
              <a:spcBef>
                <a:spcPts val="1000"/>
              </a:spcBef>
              <a:spcAft>
                <a:spcPts val="0"/>
              </a:spcAft>
              <a:buSzPts val="2000"/>
              <a:buFont typeface="Helvetica Neue"/>
              <a:buAutoNum type="arabicPeriod"/>
            </a:pPr>
            <a:r>
              <a:rPr lang="en" sz="2000"/>
              <a:t>Name 4 operators</a:t>
            </a:r>
            <a:endParaRPr sz="2000"/>
          </a:p>
          <a:p>
            <a:pPr marL="0" lvl="0" indent="0" algn="l" rtl="0">
              <a:spcBef>
                <a:spcPts val="0"/>
              </a:spcBef>
              <a:spcAft>
                <a:spcPts val="0"/>
              </a:spcAft>
              <a:buClr>
                <a:schemeClr val="dk1"/>
              </a:buClr>
              <a:buSzPts val="1100"/>
              <a:buFont typeface="Arial"/>
              <a:buNone/>
            </a:pPr>
            <a:endParaRPr>
              <a:solidFill>
                <a:srgbClr val="15C2D2"/>
              </a:solidFill>
            </a:endParaRPr>
          </a:p>
        </p:txBody>
      </p:sp>
      <p:pic>
        <p:nvPicPr>
          <p:cNvPr id="454" name="Google Shape;454;p64"/>
          <p:cNvPicPr preferRelativeResize="0"/>
          <p:nvPr/>
        </p:nvPicPr>
        <p:blipFill>
          <a:blip r:embed="rId3">
            <a:alphaModFix/>
          </a:blip>
          <a:stretch>
            <a:fillRect/>
          </a:stretch>
        </p:blipFill>
        <p:spPr>
          <a:xfrm>
            <a:off x="3264400" y="1142238"/>
            <a:ext cx="1182175" cy="1182175"/>
          </a:xfrm>
          <a:prstGeom prst="rect">
            <a:avLst/>
          </a:prstGeom>
          <a:noFill/>
          <a:ln>
            <a:noFill/>
          </a:ln>
        </p:spPr>
      </p:pic>
      <p:pic>
        <p:nvPicPr>
          <p:cNvPr id="455" name="Google Shape;455;p64"/>
          <p:cNvPicPr preferRelativeResize="0"/>
          <p:nvPr/>
        </p:nvPicPr>
        <p:blipFill>
          <a:blip r:embed="rId3">
            <a:alphaModFix/>
          </a:blip>
          <a:stretch>
            <a:fillRect/>
          </a:stretch>
        </p:blipFill>
        <p:spPr>
          <a:xfrm>
            <a:off x="3264400" y="2909900"/>
            <a:ext cx="1182175" cy="1182175"/>
          </a:xfrm>
          <a:prstGeom prst="rect">
            <a:avLst/>
          </a:prstGeom>
          <a:noFill/>
          <a:ln>
            <a:noFill/>
          </a:ln>
        </p:spPr>
      </p:pic>
      <p:sp>
        <p:nvSpPr>
          <p:cNvPr id="456" name="Google Shape;456;p64"/>
          <p:cNvSpPr txBox="1"/>
          <p:nvPr/>
        </p:nvSpPr>
        <p:spPr>
          <a:xfrm>
            <a:off x="4628100" y="890025"/>
            <a:ext cx="4287300" cy="16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Helvetica Neue"/>
                <a:ea typeface="Helvetica Neue"/>
                <a:cs typeface="Helvetica Neue"/>
                <a:sym typeface="Helvetica Neue"/>
              </a:rPr>
              <a:t>Coders will …</a:t>
            </a:r>
            <a:endParaRPr sz="2200">
              <a:latin typeface="Helvetica Neue"/>
              <a:ea typeface="Helvetica Neue"/>
              <a:cs typeface="Helvetica Neue"/>
              <a:sym typeface="Helvetica Neue"/>
            </a:endParaRPr>
          </a:p>
          <a:p>
            <a:pPr marL="0" lvl="0" indent="0" algn="ctr" rtl="0">
              <a:spcBef>
                <a:spcPts val="0"/>
              </a:spcBef>
              <a:spcAft>
                <a:spcPts val="0"/>
              </a:spcAft>
              <a:buNone/>
            </a:pPr>
            <a:r>
              <a:rPr lang="en" sz="2200">
                <a:latin typeface="Helvetica Neue"/>
                <a:ea typeface="Helvetica Neue"/>
                <a:cs typeface="Helvetica Neue"/>
                <a:sym typeface="Helvetica Neue"/>
              </a:rPr>
              <a:t>identify </a:t>
            </a:r>
            <a:r>
              <a:rPr lang="en" sz="2200" b="1" u="sng">
                <a:solidFill>
                  <a:srgbClr val="FFAA7B"/>
                </a:solidFill>
                <a:latin typeface="Helvetica Neue"/>
                <a:ea typeface="Helvetica Neue"/>
                <a:cs typeface="Helvetica Neue"/>
                <a:sym typeface="Helvetica Neue"/>
              </a:rPr>
              <a:t>strings</a:t>
            </a:r>
            <a:r>
              <a:rPr lang="en" sz="2200">
                <a:latin typeface="Helvetica Neue"/>
                <a:ea typeface="Helvetica Neue"/>
                <a:cs typeface="Helvetica Neue"/>
                <a:sym typeface="Helvetica Neue"/>
              </a:rPr>
              <a:t> and </a:t>
            </a:r>
            <a:r>
              <a:rPr lang="en" sz="2200" b="1" u="sng">
                <a:solidFill>
                  <a:srgbClr val="FFAA7B"/>
                </a:solidFill>
                <a:latin typeface="Helvetica Neue"/>
                <a:ea typeface="Helvetica Neue"/>
                <a:cs typeface="Helvetica Neue"/>
                <a:sym typeface="Helvetica Neue"/>
              </a:rPr>
              <a:t>numbers</a:t>
            </a:r>
            <a:r>
              <a:rPr lang="en" sz="2200">
                <a:latin typeface="Helvetica Neue"/>
                <a:ea typeface="Helvetica Neue"/>
                <a:cs typeface="Helvetica Neue"/>
                <a:sym typeface="Helvetica Neue"/>
              </a:rPr>
              <a:t> as data </a:t>
            </a:r>
            <a:r>
              <a:rPr lang="en" sz="2200" b="1" u="sng">
                <a:solidFill>
                  <a:srgbClr val="FFAA7B"/>
                </a:solidFill>
                <a:latin typeface="Helvetica Neue"/>
                <a:ea typeface="Helvetica Neue"/>
                <a:cs typeface="Helvetica Neue"/>
                <a:sym typeface="Helvetica Neue"/>
              </a:rPr>
              <a:t>types</a:t>
            </a:r>
            <a:r>
              <a:rPr lang="en" sz="2200">
                <a:latin typeface="Helvetica Neue"/>
                <a:ea typeface="Helvetica Neue"/>
                <a:cs typeface="Helvetica Neue"/>
                <a:sym typeface="Helvetica Neue"/>
              </a:rPr>
              <a:t> and differentiate between them.</a:t>
            </a:r>
            <a:endParaRPr sz="2200">
              <a:latin typeface="Helvetica Neue"/>
              <a:ea typeface="Helvetica Neue"/>
              <a:cs typeface="Helvetica Neue"/>
              <a:sym typeface="Helvetica Neue"/>
            </a:endParaRPr>
          </a:p>
        </p:txBody>
      </p:sp>
      <p:sp>
        <p:nvSpPr>
          <p:cNvPr id="457" name="Google Shape;457;p64"/>
          <p:cNvSpPr txBox="1"/>
          <p:nvPr/>
        </p:nvSpPr>
        <p:spPr>
          <a:xfrm>
            <a:off x="4628100" y="2875788"/>
            <a:ext cx="4287300" cy="12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dk1"/>
                </a:solidFill>
                <a:latin typeface="Helvetica Neue"/>
                <a:ea typeface="Helvetica Neue"/>
                <a:cs typeface="Helvetica Neue"/>
                <a:sym typeface="Helvetica Neue"/>
              </a:rPr>
              <a:t>Coders will …</a:t>
            </a:r>
            <a:endParaRPr sz="22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2200">
                <a:solidFill>
                  <a:schemeClr val="dk1"/>
                </a:solidFill>
                <a:latin typeface="Helvetica Neue"/>
                <a:ea typeface="Helvetica Neue"/>
                <a:cs typeface="Helvetica Neue"/>
                <a:sym typeface="Helvetica Neue"/>
              </a:rPr>
              <a:t>use </a:t>
            </a:r>
            <a:r>
              <a:rPr lang="en" sz="2200" b="1" u="sng">
                <a:solidFill>
                  <a:srgbClr val="FFAA7B"/>
                </a:solidFill>
                <a:latin typeface="Helvetica Neue"/>
                <a:ea typeface="Helvetica Neue"/>
                <a:cs typeface="Helvetica Neue"/>
                <a:sym typeface="Helvetica Neue"/>
              </a:rPr>
              <a:t>operators</a:t>
            </a:r>
            <a:r>
              <a:rPr lang="en" sz="2200">
                <a:solidFill>
                  <a:schemeClr val="dk1"/>
                </a:solidFill>
                <a:latin typeface="Helvetica Neue"/>
                <a:ea typeface="Helvetica Neue"/>
                <a:cs typeface="Helvetica Neue"/>
                <a:sym typeface="Helvetica Neue"/>
              </a:rPr>
              <a:t> to manipulate variables.</a:t>
            </a:r>
            <a:endParaRPr sz="1200"/>
          </a:p>
        </p:txBody>
      </p:sp>
    </p:spTree>
    <p:extLst>
      <p:ext uri="{BB962C8B-B14F-4D97-AF65-F5344CB8AC3E}">
        <p14:creationId xmlns:p14="http://schemas.microsoft.com/office/powerpoint/2010/main" val="38893388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5"/>
          <p:cNvSpPr txBox="1">
            <a:spLocks noGrp="1"/>
          </p:cNvSpPr>
          <p:nvPr>
            <p:ph type="body" idx="1"/>
          </p:nvPr>
        </p:nvSpPr>
        <p:spPr>
          <a:xfrm>
            <a:off x="3263400" y="356625"/>
            <a:ext cx="5323800" cy="308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0000"/>
                </a:solidFill>
                <a:latin typeface="Helvetica Neue"/>
                <a:ea typeface="Helvetica Neue"/>
                <a:cs typeface="Helvetica Neue"/>
                <a:sym typeface="Helvetica Neue"/>
              </a:rPr>
              <a:t>Which of the following evaluate to </a:t>
            </a:r>
            <a:r>
              <a:rPr lang="en" dirty="0">
                <a:solidFill>
                  <a:srgbClr val="FFAA7B"/>
                </a:solidFill>
                <a:latin typeface="Helvetica Neue"/>
                <a:ea typeface="Helvetica Neue"/>
                <a:cs typeface="Helvetica Neue"/>
                <a:sym typeface="Helvetica Neue"/>
              </a:rPr>
              <a:t>numbers</a:t>
            </a:r>
            <a:r>
              <a:rPr lang="en" dirty="0">
                <a:solidFill>
                  <a:srgbClr val="000000"/>
                </a:solidFill>
                <a:latin typeface="Helvetica Neue"/>
                <a:ea typeface="Helvetica Neue"/>
                <a:cs typeface="Helvetica Neue"/>
                <a:sym typeface="Helvetica Neue"/>
              </a:rPr>
              <a:t>?</a:t>
            </a:r>
            <a:endParaRPr dirty="0"/>
          </a:p>
          <a:p>
            <a:pPr marL="914400" lvl="0" indent="-342900" algn="l" rtl="0">
              <a:spcBef>
                <a:spcPts val="1000"/>
              </a:spcBef>
              <a:spcAft>
                <a:spcPts val="0"/>
              </a:spcAft>
              <a:buClr>
                <a:srgbClr val="000000"/>
              </a:buClr>
              <a:buSzPts val="1800"/>
              <a:buFont typeface="Helvetica Neue"/>
              <a:buAutoNum type="arabicParenR"/>
            </a:pPr>
            <a:r>
              <a:rPr lang="en" dirty="0">
                <a:solidFill>
                  <a:srgbClr val="000000"/>
                </a:solidFill>
                <a:latin typeface="Helvetica Neue"/>
                <a:ea typeface="Helvetica Neue"/>
                <a:cs typeface="Helvetica Neue"/>
                <a:sym typeface="Helvetica Neue"/>
              </a:rPr>
              <a:t>65 number </a:t>
            </a:r>
            <a:r>
              <a:rPr lang="zh-CN" altLang="en" dirty="0">
                <a:solidFill>
                  <a:srgbClr val="000000"/>
                </a:solidFill>
                <a:latin typeface="Helvetica Neue"/>
                <a:ea typeface="Helvetica Neue"/>
                <a:cs typeface="Helvetica Neue"/>
                <a:sym typeface="Helvetica Neue"/>
              </a:rPr>
              <a:t>数字</a:t>
            </a:r>
            <a:endParaRPr dirty="0">
              <a:solidFill>
                <a:srgbClr val="000000"/>
              </a:solidFill>
              <a:latin typeface="Helvetica Neue"/>
              <a:ea typeface="Helvetica Neue"/>
              <a:cs typeface="Helvetica Neue"/>
              <a:sym typeface="Helvetica Neue"/>
            </a:endParaRPr>
          </a:p>
          <a:p>
            <a:pPr marL="914400" lvl="0" indent="-342900" algn="l" rtl="0">
              <a:spcBef>
                <a:spcPts val="0"/>
              </a:spcBef>
              <a:spcAft>
                <a:spcPts val="0"/>
              </a:spcAft>
              <a:buClr>
                <a:srgbClr val="000000"/>
              </a:buClr>
              <a:buSzPts val="1800"/>
              <a:buFont typeface="Helvetica Neue"/>
              <a:buAutoNum type="arabicParenR"/>
            </a:pPr>
            <a:r>
              <a:rPr lang="en" dirty="0">
                <a:solidFill>
                  <a:srgbClr val="000000"/>
                </a:solidFill>
                <a:latin typeface="Helvetica Neue"/>
                <a:ea typeface="Helvetica Neue"/>
                <a:cs typeface="Helvetica Neue"/>
                <a:sym typeface="Helvetica Neue"/>
              </a:rPr>
              <a:t>“65”</a:t>
            </a:r>
            <a:r>
              <a:rPr lang="zh-CN" altLang="en-US" dirty="0">
                <a:solidFill>
                  <a:srgbClr val="000000"/>
                </a:solidFill>
                <a:latin typeface="Helvetica Neue"/>
                <a:ea typeface="Helvetica Neue"/>
                <a:cs typeface="Helvetica Neue"/>
                <a:sym typeface="Helvetica Neue"/>
              </a:rPr>
              <a:t> 字符串</a:t>
            </a:r>
            <a:endParaRPr dirty="0">
              <a:solidFill>
                <a:srgbClr val="000000"/>
              </a:solidFill>
              <a:latin typeface="Helvetica Neue"/>
              <a:ea typeface="Helvetica Neue"/>
              <a:cs typeface="Helvetica Neue"/>
              <a:sym typeface="Helvetica Neue"/>
            </a:endParaRPr>
          </a:p>
          <a:p>
            <a:pPr marL="914400" lvl="0" indent="-342900" algn="l" rtl="0">
              <a:spcBef>
                <a:spcPts val="0"/>
              </a:spcBef>
              <a:spcAft>
                <a:spcPts val="0"/>
              </a:spcAft>
              <a:buClr>
                <a:srgbClr val="000000"/>
              </a:buClr>
              <a:buSzPts val="1800"/>
              <a:buFont typeface="Helvetica Neue"/>
              <a:buAutoNum type="arabicParenR"/>
            </a:pPr>
            <a:r>
              <a:rPr lang="en" dirty="0">
                <a:solidFill>
                  <a:srgbClr val="000000"/>
                </a:solidFill>
                <a:latin typeface="Helvetica Neue"/>
                <a:ea typeface="Helvetica Neue"/>
                <a:cs typeface="Helvetica Neue"/>
                <a:sym typeface="Helvetica Neue"/>
              </a:rPr>
              <a:t>“Sixty Five”</a:t>
            </a:r>
            <a:r>
              <a:rPr lang="zh-CN" altLang="en-US" dirty="0">
                <a:solidFill>
                  <a:srgbClr val="000000"/>
                </a:solidFill>
                <a:latin typeface="Helvetica Neue"/>
                <a:ea typeface="Helvetica Neue"/>
                <a:cs typeface="Helvetica Neue"/>
                <a:sym typeface="Helvetica Neue"/>
              </a:rPr>
              <a:t> 字符串</a:t>
            </a:r>
            <a:endParaRPr dirty="0">
              <a:solidFill>
                <a:srgbClr val="000000"/>
              </a:solidFill>
              <a:latin typeface="Helvetica Neue"/>
              <a:ea typeface="Helvetica Neue"/>
              <a:cs typeface="Helvetica Neue"/>
              <a:sym typeface="Helvetica Neue"/>
            </a:endParaRPr>
          </a:p>
          <a:p>
            <a:pPr marL="914400" lvl="0" indent="-342900" algn="l" rtl="0">
              <a:spcBef>
                <a:spcPts val="0"/>
              </a:spcBef>
              <a:spcAft>
                <a:spcPts val="0"/>
              </a:spcAft>
              <a:buClr>
                <a:srgbClr val="000000"/>
              </a:buClr>
              <a:buSzPts val="1800"/>
              <a:buFont typeface="Helvetica Neue"/>
              <a:buAutoNum type="arabicParenR"/>
            </a:pPr>
            <a:r>
              <a:rPr lang="en" dirty="0">
                <a:solidFill>
                  <a:srgbClr val="000000"/>
                </a:solidFill>
                <a:latin typeface="Helvetica Neue"/>
                <a:ea typeface="Helvetica Neue"/>
                <a:cs typeface="Helvetica Neue"/>
                <a:sym typeface="Helvetica Neue"/>
              </a:rPr>
              <a:t>6 + 5</a:t>
            </a:r>
            <a:r>
              <a:rPr lang="zh-CN" altLang="en-US" dirty="0">
                <a:solidFill>
                  <a:srgbClr val="000000"/>
                </a:solidFill>
                <a:latin typeface="Helvetica Neue"/>
                <a:ea typeface="Helvetica Neue"/>
                <a:cs typeface="Helvetica Neue"/>
                <a:sym typeface="Helvetica Neue"/>
              </a:rPr>
              <a:t> </a:t>
            </a:r>
            <a:r>
              <a:rPr lang="en-US" altLang="zh-CN" dirty="0">
                <a:solidFill>
                  <a:srgbClr val="000000"/>
                </a:solidFill>
                <a:latin typeface="Helvetica Neue"/>
                <a:ea typeface="Helvetica Neue"/>
                <a:cs typeface="Helvetica Neue"/>
                <a:sym typeface="Helvetica Neue"/>
              </a:rPr>
              <a:t>=</a:t>
            </a:r>
            <a:r>
              <a:rPr lang="zh-CN" altLang="en-US" dirty="0">
                <a:solidFill>
                  <a:srgbClr val="000000"/>
                </a:solidFill>
                <a:latin typeface="Helvetica Neue"/>
                <a:ea typeface="Helvetica Neue"/>
                <a:cs typeface="Helvetica Neue"/>
                <a:sym typeface="Helvetica Neue"/>
              </a:rPr>
              <a:t> </a:t>
            </a:r>
            <a:r>
              <a:rPr lang="en-US" altLang="zh-CN" dirty="0">
                <a:solidFill>
                  <a:srgbClr val="000000"/>
                </a:solidFill>
                <a:latin typeface="Helvetica Neue"/>
                <a:ea typeface="Helvetica Neue"/>
                <a:cs typeface="Helvetica Neue"/>
                <a:sym typeface="Helvetica Neue"/>
              </a:rPr>
              <a:t>11</a:t>
            </a:r>
            <a:r>
              <a:rPr lang="zh-CN" altLang="en-US" dirty="0">
                <a:solidFill>
                  <a:srgbClr val="000000"/>
                </a:solidFill>
                <a:latin typeface="Helvetica Neue"/>
                <a:ea typeface="Helvetica Neue"/>
                <a:cs typeface="Helvetica Neue"/>
                <a:sym typeface="Helvetica Neue"/>
              </a:rPr>
              <a:t> 数字</a:t>
            </a:r>
            <a:endParaRPr dirty="0">
              <a:solidFill>
                <a:srgbClr val="000000"/>
              </a:solidFill>
              <a:latin typeface="Helvetica Neue"/>
              <a:ea typeface="Helvetica Neue"/>
              <a:cs typeface="Helvetica Neue"/>
              <a:sym typeface="Helvetica Neue"/>
            </a:endParaRPr>
          </a:p>
          <a:p>
            <a:pPr marL="914400" lvl="0" indent="-342900" algn="l" rtl="0">
              <a:spcBef>
                <a:spcPts val="0"/>
              </a:spcBef>
              <a:spcAft>
                <a:spcPts val="0"/>
              </a:spcAft>
              <a:buClr>
                <a:srgbClr val="000000"/>
              </a:buClr>
              <a:buSzPts val="1800"/>
              <a:buFont typeface="Helvetica Neue"/>
              <a:buAutoNum type="arabicParenR"/>
            </a:pPr>
            <a:r>
              <a:rPr lang="en" dirty="0">
                <a:solidFill>
                  <a:schemeClr val="dk1"/>
                </a:solidFill>
                <a:latin typeface="Helvetica Neue"/>
                <a:ea typeface="Helvetica Neue"/>
                <a:cs typeface="Helvetica Neue"/>
                <a:sym typeface="Helvetica Neue"/>
              </a:rPr>
              <a:t>“</a:t>
            </a:r>
            <a:r>
              <a:rPr lang="en" dirty="0">
                <a:solidFill>
                  <a:srgbClr val="000000"/>
                </a:solidFill>
                <a:latin typeface="Helvetica Neue"/>
                <a:ea typeface="Helvetica Neue"/>
                <a:cs typeface="Helvetica Neue"/>
                <a:sym typeface="Helvetica Neue"/>
              </a:rPr>
              <a:t>6</a:t>
            </a:r>
            <a:r>
              <a:rPr lang="en" dirty="0">
                <a:solidFill>
                  <a:schemeClr val="dk1"/>
                </a:solidFill>
                <a:latin typeface="Helvetica Neue"/>
                <a:ea typeface="Helvetica Neue"/>
                <a:cs typeface="Helvetica Neue"/>
                <a:sym typeface="Helvetica Neue"/>
              </a:rPr>
              <a:t>”</a:t>
            </a:r>
            <a:r>
              <a:rPr lang="en" dirty="0">
                <a:solidFill>
                  <a:srgbClr val="000000"/>
                </a:solidFill>
                <a:latin typeface="Helvetica Neue"/>
                <a:ea typeface="Helvetica Neue"/>
                <a:cs typeface="Helvetica Neue"/>
                <a:sym typeface="Helvetica Neue"/>
              </a:rPr>
              <a:t> + </a:t>
            </a:r>
            <a:r>
              <a:rPr lang="en" dirty="0">
                <a:solidFill>
                  <a:schemeClr val="dk1"/>
                </a:solidFill>
                <a:latin typeface="Helvetica Neue"/>
                <a:ea typeface="Helvetica Neue"/>
                <a:cs typeface="Helvetica Neue"/>
                <a:sym typeface="Helvetica Neue"/>
              </a:rPr>
              <a:t>“</a:t>
            </a:r>
            <a:r>
              <a:rPr lang="en" dirty="0">
                <a:solidFill>
                  <a:srgbClr val="000000"/>
                </a:solidFill>
                <a:latin typeface="Helvetica Neue"/>
                <a:ea typeface="Helvetica Neue"/>
                <a:cs typeface="Helvetica Neue"/>
                <a:sym typeface="Helvetica Neue"/>
              </a:rPr>
              <a:t>5</a:t>
            </a:r>
            <a:r>
              <a:rPr lang="en" dirty="0">
                <a:solidFill>
                  <a:schemeClr val="dk1"/>
                </a:solidFill>
                <a:latin typeface="Helvetica Neue"/>
                <a:ea typeface="Helvetica Neue"/>
                <a:cs typeface="Helvetica Neue"/>
                <a:sym typeface="Helvetica Neue"/>
              </a:rPr>
              <a:t>”</a:t>
            </a:r>
            <a:r>
              <a:rPr lang="zh-CN" altLang="en-US" dirty="0">
                <a:solidFill>
                  <a:schemeClr val="dk1"/>
                </a:solidFill>
                <a:latin typeface="Helvetica Neue"/>
                <a:ea typeface="Helvetica Neue"/>
                <a:cs typeface="Helvetica Neue"/>
                <a:sym typeface="Helvetica Neue"/>
              </a:rPr>
              <a:t> </a:t>
            </a:r>
            <a:r>
              <a:rPr lang="en-US" altLang="zh-CN" dirty="0">
                <a:solidFill>
                  <a:schemeClr val="dk1"/>
                </a:solidFill>
                <a:latin typeface="Helvetica Neue"/>
                <a:ea typeface="Helvetica Neue"/>
                <a:cs typeface="Helvetica Neue"/>
                <a:sym typeface="Helvetica Neue"/>
              </a:rPr>
              <a:t>=</a:t>
            </a:r>
            <a:r>
              <a:rPr lang="zh-CN" altLang="en-US" dirty="0">
                <a:solidFill>
                  <a:schemeClr val="dk1"/>
                </a:solidFill>
                <a:latin typeface="Helvetica Neue"/>
                <a:ea typeface="Helvetica Neue"/>
                <a:cs typeface="Helvetica Neue"/>
                <a:sym typeface="Helvetica Neue"/>
              </a:rPr>
              <a:t> “</a:t>
            </a:r>
            <a:r>
              <a:rPr lang="en-US" altLang="zh-CN" dirty="0">
                <a:solidFill>
                  <a:schemeClr val="dk1"/>
                </a:solidFill>
                <a:latin typeface="Helvetica Neue"/>
                <a:ea typeface="Helvetica Neue"/>
                <a:cs typeface="Helvetica Neue"/>
                <a:sym typeface="Helvetica Neue"/>
              </a:rPr>
              <a:t>65</a:t>
            </a:r>
            <a:r>
              <a:rPr lang="zh-CN" altLang="en-US" dirty="0">
                <a:solidFill>
                  <a:schemeClr val="dk1"/>
                </a:solidFill>
                <a:latin typeface="Helvetica Neue"/>
                <a:ea typeface="Helvetica Neue"/>
                <a:cs typeface="Helvetica Neue"/>
                <a:sym typeface="Helvetica Neue"/>
              </a:rPr>
              <a:t>” 字符串 </a:t>
            </a:r>
            <a:endParaRPr dirty="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dirty="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dirty="0">
              <a:solidFill>
                <a:srgbClr val="15C2D2"/>
              </a:solidFill>
              <a:latin typeface="Helvetica Neue"/>
              <a:ea typeface="Helvetica Neue"/>
              <a:cs typeface="Helvetica Neue"/>
              <a:sym typeface="Helvetica Neue"/>
            </a:endParaRPr>
          </a:p>
          <a:p>
            <a:pPr marL="0" lvl="0" indent="0" algn="l" rtl="0">
              <a:spcBef>
                <a:spcPts val="0"/>
              </a:spcBef>
              <a:spcAft>
                <a:spcPts val="0"/>
              </a:spcAft>
              <a:buNone/>
            </a:pPr>
            <a:endParaRPr dirty="0">
              <a:latin typeface="Helvetica Neue"/>
              <a:ea typeface="Helvetica Neue"/>
              <a:cs typeface="Helvetica Neue"/>
              <a:sym typeface="Helvetica Neue"/>
            </a:endParaRPr>
          </a:p>
        </p:txBody>
      </p:sp>
      <p:pic>
        <p:nvPicPr>
          <p:cNvPr id="463" name="Google Shape;463;p65" title="3 Minute Timer">
            <a:hlinkClick r:id="rId3"/>
          </p:cNvPr>
          <p:cNvPicPr preferRelativeResize="0"/>
          <p:nvPr/>
        </p:nvPicPr>
        <p:blipFill>
          <a:blip r:embed="rId4">
            <a:alphaModFix/>
          </a:blip>
          <a:stretch>
            <a:fillRect/>
          </a:stretch>
        </p:blipFill>
        <p:spPr>
          <a:xfrm>
            <a:off x="207838" y="2127988"/>
            <a:ext cx="2327525" cy="1714025"/>
          </a:xfrm>
          <a:prstGeom prst="rect">
            <a:avLst/>
          </a:prstGeom>
          <a:noFill/>
          <a:ln>
            <a:noFill/>
          </a:ln>
        </p:spPr>
      </p:pic>
      <p:sp>
        <p:nvSpPr>
          <p:cNvPr id="464" name="Google Shape;464;p65"/>
          <p:cNvSpPr txBox="1"/>
          <p:nvPr/>
        </p:nvSpPr>
        <p:spPr>
          <a:xfrm>
            <a:off x="3719200" y="2729850"/>
            <a:ext cx="3880500" cy="2290200"/>
          </a:xfrm>
          <a:prstGeom prst="rect">
            <a:avLst/>
          </a:prstGeom>
          <a:solidFill>
            <a:srgbClr val="CFE2F3"/>
          </a:solidFill>
          <a:ln>
            <a:noFill/>
          </a:ln>
        </p:spPr>
        <p:txBody>
          <a:bodyPr spcFirstLastPara="1" wrap="square" lIns="91425" tIns="91425" rIns="91425" bIns="91425" anchor="ctr" anchorCtr="0">
            <a:noAutofit/>
          </a:bodyPr>
          <a:lstStyle/>
          <a:p>
            <a:pPr marL="800100" lvl="0" indent="-368300" algn="l" rtl="0">
              <a:spcBef>
                <a:spcPts val="0"/>
              </a:spcBef>
              <a:spcAft>
                <a:spcPts val="0"/>
              </a:spcAft>
              <a:buSzPts val="2200"/>
              <a:buFont typeface="Helvetica Neue"/>
              <a:buAutoNum type="alphaLcParenR"/>
            </a:pPr>
            <a:r>
              <a:rPr lang="en" sz="2200" dirty="0">
                <a:latin typeface="Helvetica Neue"/>
                <a:ea typeface="Helvetica Neue"/>
                <a:cs typeface="Helvetica Neue"/>
                <a:sym typeface="Helvetica Neue"/>
              </a:rPr>
              <a:t>2, 3, 5</a:t>
            </a:r>
            <a:endParaRPr sz="2200" dirty="0">
              <a:latin typeface="Helvetica Neue"/>
              <a:ea typeface="Helvetica Neue"/>
              <a:cs typeface="Helvetica Neue"/>
              <a:sym typeface="Helvetica Neue"/>
            </a:endParaRPr>
          </a:p>
          <a:p>
            <a:pPr marL="800100" lvl="0" indent="-368300" algn="l" rtl="0">
              <a:spcBef>
                <a:spcPts val="1000"/>
              </a:spcBef>
              <a:spcAft>
                <a:spcPts val="0"/>
              </a:spcAft>
              <a:buSzPts val="2200"/>
              <a:buFont typeface="Helvetica Neue"/>
              <a:buAutoNum type="alphaLcParenR"/>
            </a:pPr>
            <a:r>
              <a:rPr lang="en" sz="2200" dirty="0">
                <a:latin typeface="Helvetica Neue"/>
                <a:ea typeface="Helvetica Neue"/>
                <a:cs typeface="Helvetica Neue"/>
                <a:sym typeface="Helvetica Neue"/>
              </a:rPr>
              <a:t>1, 4, 5</a:t>
            </a:r>
            <a:endParaRPr sz="2200" dirty="0">
              <a:latin typeface="Helvetica Neue"/>
              <a:ea typeface="Helvetica Neue"/>
              <a:cs typeface="Helvetica Neue"/>
              <a:sym typeface="Helvetica Neue"/>
            </a:endParaRPr>
          </a:p>
          <a:p>
            <a:pPr marL="800100" lvl="0" indent="-368300" algn="l" rtl="0">
              <a:spcBef>
                <a:spcPts val="1000"/>
              </a:spcBef>
              <a:spcAft>
                <a:spcPts val="0"/>
              </a:spcAft>
              <a:buSzPts val="2200"/>
              <a:buFont typeface="Helvetica Neue"/>
              <a:buAutoNum type="alphaLcParenR"/>
            </a:pPr>
            <a:r>
              <a:rPr lang="en" sz="2200" dirty="0">
                <a:latin typeface="Helvetica Neue"/>
                <a:ea typeface="Helvetica Neue"/>
                <a:cs typeface="Helvetica Neue"/>
                <a:sym typeface="Helvetica Neue"/>
              </a:rPr>
              <a:t>All of the above</a:t>
            </a:r>
            <a:endParaRPr sz="2200" dirty="0">
              <a:latin typeface="Helvetica Neue"/>
              <a:ea typeface="Helvetica Neue"/>
              <a:cs typeface="Helvetica Neue"/>
              <a:sym typeface="Helvetica Neue"/>
            </a:endParaRPr>
          </a:p>
          <a:p>
            <a:pPr marL="800100" lvl="0" indent="-368300" algn="l" rtl="0">
              <a:spcBef>
                <a:spcPts val="1000"/>
              </a:spcBef>
              <a:spcAft>
                <a:spcPts val="1000"/>
              </a:spcAft>
              <a:buSzPts val="2200"/>
              <a:buFont typeface="Helvetica Neue"/>
              <a:buAutoNum type="alphaLcParenR"/>
            </a:pPr>
            <a:r>
              <a:rPr lang="en" sz="2200" dirty="0">
                <a:latin typeface="Helvetica Neue"/>
                <a:ea typeface="Helvetica Neue"/>
                <a:cs typeface="Helvetica Neue"/>
                <a:sym typeface="Helvetica Neue"/>
              </a:rPr>
              <a:t>1, 4</a:t>
            </a:r>
            <a:endParaRPr sz="2200" dirty="0">
              <a:latin typeface="Helvetica Neue"/>
              <a:ea typeface="Helvetica Neue"/>
              <a:cs typeface="Helvetica Neue"/>
              <a:sym typeface="Helvetica Neue"/>
            </a:endParaRPr>
          </a:p>
        </p:txBody>
      </p:sp>
    </p:spTree>
    <p:extLst>
      <p:ext uri="{BB962C8B-B14F-4D97-AF65-F5344CB8AC3E}">
        <p14:creationId xmlns:p14="http://schemas.microsoft.com/office/powerpoint/2010/main" val="33924212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0"/>
          <p:cNvSpPr txBox="1">
            <a:spLocks noGrp="1"/>
          </p:cNvSpPr>
          <p:nvPr>
            <p:ph type="ctrTitle"/>
          </p:nvPr>
        </p:nvSpPr>
        <p:spPr>
          <a:xfrm>
            <a:off x="3264400" y="1538800"/>
            <a:ext cx="53310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t>Can you identify which variables are holding strings and which variables are holdin numbers?</a:t>
            </a:r>
            <a:endParaRPr sz="2000"/>
          </a:p>
          <a:p>
            <a:pPr marL="0" lvl="0" indent="0" algn="l" rtl="0">
              <a:spcBef>
                <a:spcPts val="0"/>
              </a:spcBef>
              <a:spcAft>
                <a:spcPts val="0"/>
              </a:spcAft>
              <a:buClr>
                <a:schemeClr val="dk1"/>
              </a:buClr>
              <a:buSzPts val="1100"/>
              <a:buFont typeface="Arial"/>
              <a:buNone/>
            </a:pPr>
            <a:endParaRPr sz="2000"/>
          </a:p>
          <a:p>
            <a:pPr marL="457200" lvl="0" indent="-355600" algn="l" rtl="0">
              <a:spcBef>
                <a:spcPts val="0"/>
              </a:spcBef>
              <a:spcAft>
                <a:spcPts val="0"/>
              </a:spcAft>
              <a:buSzPts val="2000"/>
              <a:buAutoNum type="arabicPeriod"/>
            </a:pPr>
            <a:r>
              <a:rPr lang="en" sz="2000">
                <a:latin typeface="Consolas"/>
                <a:ea typeface="Consolas"/>
                <a:cs typeface="Consolas"/>
                <a:sym typeface="Consolas"/>
              </a:rPr>
              <a:t>let eggs = 12;</a:t>
            </a:r>
            <a:endParaRPr sz="2000">
              <a:latin typeface="Consolas"/>
              <a:ea typeface="Consolas"/>
              <a:cs typeface="Consolas"/>
              <a:sym typeface="Consolas"/>
            </a:endParaRPr>
          </a:p>
          <a:p>
            <a:pPr marL="457200" lvl="0" indent="-355600" algn="l" rtl="0">
              <a:spcBef>
                <a:spcPts val="0"/>
              </a:spcBef>
              <a:spcAft>
                <a:spcPts val="0"/>
              </a:spcAft>
              <a:buSzPts val="2000"/>
              <a:buAutoNum type="arabicPeriod"/>
            </a:pPr>
            <a:r>
              <a:rPr lang="en" sz="2000">
                <a:latin typeface="Consolas"/>
                <a:ea typeface="Consolas"/>
                <a:cs typeface="Consolas"/>
                <a:sym typeface="Consolas"/>
              </a:rPr>
              <a:t>let food = "ham";</a:t>
            </a:r>
            <a:endParaRPr sz="2000">
              <a:latin typeface="Consolas"/>
              <a:ea typeface="Consolas"/>
              <a:cs typeface="Consolas"/>
              <a:sym typeface="Consolas"/>
            </a:endParaRPr>
          </a:p>
          <a:p>
            <a:pPr marL="457200" lvl="0" indent="-355600" algn="l" rtl="0">
              <a:spcBef>
                <a:spcPts val="0"/>
              </a:spcBef>
              <a:spcAft>
                <a:spcPts val="0"/>
              </a:spcAft>
              <a:buSzPts val="2000"/>
              <a:buAutoNum type="arabicPeriod"/>
            </a:pPr>
            <a:r>
              <a:rPr lang="en" sz="2000">
                <a:latin typeface="Consolas"/>
                <a:ea typeface="Consolas"/>
                <a:cs typeface="Consolas"/>
                <a:sym typeface="Consolas"/>
              </a:rPr>
              <a:t>let name = "breakfast";</a:t>
            </a:r>
            <a:endParaRPr sz="2000">
              <a:latin typeface="Consolas"/>
              <a:ea typeface="Consolas"/>
              <a:cs typeface="Consolas"/>
              <a:sym typeface="Consolas"/>
            </a:endParaRPr>
          </a:p>
          <a:p>
            <a:pPr marL="457200" lvl="0" indent="-355600" algn="l" rtl="0">
              <a:spcBef>
                <a:spcPts val="0"/>
              </a:spcBef>
              <a:spcAft>
                <a:spcPts val="0"/>
              </a:spcAft>
              <a:buSzPts val="2000"/>
              <a:buAutoNum type="arabicPeriod"/>
            </a:pPr>
            <a:r>
              <a:rPr lang="en" sz="2000">
                <a:latin typeface="Consolas"/>
                <a:ea typeface="Consolas"/>
                <a:cs typeface="Consolas"/>
                <a:sym typeface="Consolas"/>
              </a:rPr>
              <a:t>let pancakes = 3;</a:t>
            </a:r>
            <a:endParaRPr sz="2000">
              <a:latin typeface="Consolas"/>
              <a:ea typeface="Consolas"/>
              <a:cs typeface="Consolas"/>
              <a:sym typeface="Consolas"/>
            </a:endParaRPr>
          </a:p>
          <a:p>
            <a:pPr marL="457200" lvl="0" indent="-355600" algn="l" rtl="0">
              <a:spcBef>
                <a:spcPts val="0"/>
              </a:spcBef>
              <a:spcAft>
                <a:spcPts val="0"/>
              </a:spcAft>
              <a:buSzPts val="2000"/>
              <a:buAutoNum type="arabicPeriod"/>
            </a:pPr>
            <a:r>
              <a:rPr lang="en" sz="2000">
                <a:latin typeface="Consolas"/>
                <a:ea typeface="Consolas"/>
                <a:cs typeface="Consolas"/>
                <a:sym typeface="Consolas"/>
              </a:rPr>
              <a:t>let time =  "800";</a:t>
            </a:r>
            <a:endParaRPr sz="20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Clr>
                <a:schemeClr val="dk1"/>
              </a:buClr>
              <a:buSzPts val="1100"/>
              <a:buFont typeface="Arial"/>
              <a:buNone/>
            </a:pPr>
            <a:endParaRPr sz="2000"/>
          </a:p>
        </p:txBody>
      </p:sp>
      <p:pic>
        <p:nvPicPr>
          <p:cNvPr id="276" name="Google Shape;276;p40" title="3 Minute Timer">
            <a:hlinkClick r:id="rId3"/>
          </p:cNvPr>
          <p:cNvPicPr preferRelativeResize="0"/>
          <p:nvPr/>
        </p:nvPicPr>
        <p:blipFill>
          <a:blip r:embed="rId4">
            <a:alphaModFix/>
          </a:blip>
          <a:stretch>
            <a:fillRect/>
          </a:stretch>
        </p:blipFill>
        <p:spPr>
          <a:xfrm>
            <a:off x="247175" y="2429000"/>
            <a:ext cx="2248850" cy="1686625"/>
          </a:xfrm>
          <a:prstGeom prst="rect">
            <a:avLst/>
          </a:prstGeom>
          <a:noFill/>
          <a:ln>
            <a:noFill/>
          </a:ln>
        </p:spPr>
      </p:pic>
      <p:sp>
        <p:nvSpPr>
          <p:cNvPr id="277" name="Google Shape;277;p40"/>
          <p:cNvSpPr txBox="1"/>
          <p:nvPr/>
        </p:nvSpPr>
        <p:spPr>
          <a:xfrm>
            <a:off x="126450" y="1978275"/>
            <a:ext cx="2490600" cy="4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Helvetica Neue"/>
                <a:ea typeface="Helvetica Neue"/>
                <a:cs typeface="Helvetica Neue"/>
                <a:sym typeface="Helvetica Neue"/>
              </a:rPr>
              <a:t>Paper</a:t>
            </a:r>
            <a:endParaRPr sz="1800" b="1">
              <a:latin typeface="Helvetica Neue"/>
              <a:ea typeface="Helvetica Neue"/>
              <a:cs typeface="Helvetica Neue"/>
              <a:sym typeface="Helvetica Neue"/>
            </a:endParaRPr>
          </a:p>
        </p:txBody>
      </p:sp>
    </p:spTree>
    <p:extLst>
      <p:ext uri="{BB962C8B-B14F-4D97-AF65-F5344CB8AC3E}">
        <p14:creationId xmlns:p14="http://schemas.microsoft.com/office/powerpoint/2010/main" val="27653776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1"/>
          <p:cNvSpPr txBox="1">
            <a:spLocks noGrp="1"/>
          </p:cNvSpPr>
          <p:nvPr>
            <p:ph type="ctrTitle"/>
          </p:nvPr>
        </p:nvSpPr>
        <p:spPr>
          <a:xfrm>
            <a:off x="2953500" y="1538800"/>
            <a:ext cx="5641800" cy="3107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000" dirty="0"/>
              <a:t>Open </a:t>
            </a:r>
            <a:r>
              <a:rPr lang="en" sz="2000" u="sng" dirty="0">
                <a:solidFill>
                  <a:schemeClr val="hlink"/>
                </a:solidFill>
                <a:hlinkClick r:id="rId3"/>
              </a:rPr>
              <a:t>popcode</a:t>
            </a:r>
            <a:r>
              <a:rPr lang="en" sz="2000" dirty="0"/>
              <a:t>. Use </a:t>
            </a:r>
            <a:r>
              <a:rPr lang="en" sz="2000" dirty="0" err="1">
                <a:highlight>
                  <a:srgbClr val="EFEFEF"/>
                </a:highlight>
                <a:latin typeface="Consolas"/>
                <a:ea typeface="Consolas"/>
                <a:cs typeface="Consolas"/>
                <a:sym typeface="Consolas"/>
              </a:rPr>
              <a:t>typeof</a:t>
            </a:r>
            <a:r>
              <a:rPr lang="en" sz="2000" dirty="0"/>
              <a:t> to identify which variables are holding strings and which variables are holding numbers.</a:t>
            </a:r>
            <a:endParaRPr sz="2000" dirty="0"/>
          </a:p>
          <a:p>
            <a:pPr marL="0" lvl="0" indent="0" algn="l" rtl="0">
              <a:lnSpc>
                <a:spcPct val="93000"/>
              </a:lnSpc>
              <a:spcBef>
                <a:spcPts val="0"/>
              </a:spcBef>
              <a:spcAft>
                <a:spcPts val="0"/>
              </a:spcAft>
              <a:buClr>
                <a:schemeClr val="dk1"/>
              </a:buClr>
              <a:buSzPts val="1100"/>
              <a:buFont typeface="Arial"/>
              <a:buNone/>
            </a:pPr>
            <a:endParaRPr sz="2000" dirty="0"/>
          </a:p>
          <a:p>
            <a:pPr marL="457200" lvl="0" indent="-355600" algn="l" rtl="0">
              <a:lnSpc>
                <a:spcPct val="93000"/>
              </a:lnSpc>
              <a:spcBef>
                <a:spcPts val="0"/>
              </a:spcBef>
              <a:spcAft>
                <a:spcPts val="0"/>
              </a:spcAft>
              <a:buSzPts val="2000"/>
              <a:buAutoNum type="arabicPeriod"/>
            </a:pPr>
            <a:r>
              <a:rPr lang="en" sz="2000" dirty="0">
                <a:latin typeface="Consolas"/>
                <a:ea typeface="Consolas"/>
                <a:cs typeface="Consolas"/>
                <a:sym typeface="Consolas"/>
              </a:rPr>
              <a:t>let eggs = 12;</a:t>
            </a:r>
            <a:endParaRPr sz="2000" dirty="0">
              <a:latin typeface="Consolas"/>
              <a:ea typeface="Consolas"/>
              <a:cs typeface="Consolas"/>
              <a:sym typeface="Consolas"/>
            </a:endParaRPr>
          </a:p>
          <a:p>
            <a:pPr marL="457200" lvl="0" indent="-355600" algn="l" rtl="0">
              <a:lnSpc>
                <a:spcPct val="93000"/>
              </a:lnSpc>
              <a:spcBef>
                <a:spcPts val="0"/>
              </a:spcBef>
              <a:spcAft>
                <a:spcPts val="0"/>
              </a:spcAft>
              <a:buSzPts val="2000"/>
              <a:buAutoNum type="arabicPeriod"/>
            </a:pPr>
            <a:r>
              <a:rPr lang="en" sz="2000" dirty="0">
                <a:latin typeface="Consolas"/>
                <a:ea typeface="Consolas"/>
                <a:cs typeface="Consolas"/>
                <a:sym typeface="Consolas"/>
              </a:rPr>
              <a:t>let food = "ham";</a:t>
            </a:r>
            <a:endParaRPr sz="2000" dirty="0">
              <a:latin typeface="Consolas"/>
              <a:ea typeface="Consolas"/>
              <a:cs typeface="Consolas"/>
              <a:sym typeface="Consolas"/>
            </a:endParaRPr>
          </a:p>
          <a:p>
            <a:pPr marL="457200" lvl="0" indent="-355600" algn="l" rtl="0">
              <a:lnSpc>
                <a:spcPct val="93000"/>
              </a:lnSpc>
              <a:spcBef>
                <a:spcPts val="0"/>
              </a:spcBef>
              <a:spcAft>
                <a:spcPts val="0"/>
              </a:spcAft>
              <a:buSzPts val="2000"/>
              <a:buAutoNum type="arabicPeriod"/>
            </a:pPr>
            <a:r>
              <a:rPr lang="en" sz="2000" dirty="0">
                <a:latin typeface="Consolas"/>
                <a:ea typeface="Consolas"/>
                <a:cs typeface="Consolas"/>
                <a:sym typeface="Consolas"/>
              </a:rPr>
              <a:t>let name = "breakfast";</a:t>
            </a:r>
            <a:endParaRPr sz="2000" dirty="0">
              <a:latin typeface="Consolas"/>
              <a:ea typeface="Consolas"/>
              <a:cs typeface="Consolas"/>
              <a:sym typeface="Consolas"/>
            </a:endParaRPr>
          </a:p>
          <a:p>
            <a:pPr marL="457200" lvl="0" indent="-355600" algn="l" rtl="0">
              <a:lnSpc>
                <a:spcPct val="93000"/>
              </a:lnSpc>
              <a:spcBef>
                <a:spcPts val="0"/>
              </a:spcBef>
              <a:spcAft>
                <a:spcPts val="0"/>
              </a:spcAft>
              <a:buSzPts val="2000"/>
              <a:buAutoNum type="arabicPeriod"/>
            </a:pPr>
            <a:r>
              <a:rPr lang="en" sz="2000" dirty="0">
                <a:latin typeface="Consolas"/>
                <a:ea typeface="Consolas"/>
                <a:cs typeface="Consolas"/>
                <a:sym typeface="Consolas"/>
              </a:rPr>
              <a:t>let pancakes = 3;</a:t>
            </a:r>
            <a:endParaRPr sz="2000" dirty="0">
              <a:latin typeface="Consolas"/>
              <a:ea typeface="Consolas"/>
              <a:cs typeface="Consolas"/>
              <a:sym typeface="Consolas"/>
            </a:endParaRPr>
          </a:p>
          <a:p>
            <a:pPr marL="457200" lvl="0" indent="-355600" algn="l" rtl="0">
              <a:lnSpc>
                <a:spcPct val="93000"/>
              </a:lnSpc>
              <a:spcBef>
                <a:spcPts val="0"/>
              </a:spcBef>
              <a:spcAft>
                <a:spcPts val="0"/>
              </a:spcAft>
              <a:buSzPts val="2000"/>
              <a:buAutoNum type="arabicPeriod"/>
            </a:pPr>
            <a:r>
              <a:rPr lang="en" sz="2000" dirty="0">
                <a:latin typeface="Consolas"/>
                <a:ea typeface="Consolas"/>
                <a:cs typeface="Consolas"/>
                <a:sym typeface="Consolas"/>
              </a:rPr>
              <a:t>let time =  "800";</a:t>
            </a:r>
            <a:endParaRPr sz="2000" dirty="0">
              <a:latin typeface="Consolas"/>
              <a:ea typeface="Consolas"/>
              <a:cs typeface="Consolas"/>
              <a:sym typeface="Consolas"/>
            </a:endParaRPr>
          </a:p>
          <a:p>
            <a:pPr marL="0" lvl="0" indent="0" algn="l" rtl="0">
              <a:lnSpc>
                <a:spcPct val="93000"/>
              </a:lnSpc>
              <a:spcBef>
                <a:spcPts val="0"/>
              </a:spcBef>
              <a:spcAft>
                <a:spcPts val="0"/>
              </a:spcAft>
              <a:buClr>
                <a:schemeClr val="dk1"/>
              </a:buClr>
              <a:buSzPts val="1100"/>
              <a:buFont typeface="Arial"/>
              <a:buNone/>
            </a:pPr>
            <a:endParaRPr sz="2000" dirty="0"/>
          </a:p>
          <a:p>
            <a:pPr marL="0" lvl="0" indent="0" algn="l" rtl="0">
              <a:lnSpc>
                <a:spcPct val="93000"/>
              </a:lnSpc>
              <a:spcBef>
                <a:spcPts val="0"/>
              </a:spcBef>
              <a:spcAft>
                <a:spcPts val="0"/>
              </a:spcAft>
              <a:buClr>
                <a:schemeClr val="dk1"/>
              </a:buClr>
              <a:buSzPts val="1100"/>
              <a:buFont typeface="Arial"/>
              <a:buNone/>
            </a:pPr>
            <a:endParaRPr sz="2000" dirty="0"/>
          </a:p>
          <a:p>
            <a:pPr marL="0" lvl="0" indent="0" algn="l" rtl="0">
              <a:lnSpc>
                <a:spcPct val="93000"/>
              </a:lnSpc>
              <a:spcBef>
                <a:spcPts val="0"/>
              </a:spcBef>
              <a:spcAft>
                <a:spcPts val="0"/>
              </a:spcAft>
              <a:buClr>
                <a:schemeClr val="dk1"/>
              </a:buClr>
              <a:buSzPts val="1100"/>
              <a:buFont typeface="Arial"/>
              <a:buNone/>
            </a:pPr>
            <a:endParaRPr sz="2000" dirty="0">
              <a:solidFill>
                <a:srgbClr val="0000FF"/>
              </a:solidFill>
            </a:endParaRPr>
          </a:p>
          <a:p>
            <a:pPr marL="0" lvl="0" indent="0" algn="l" rtl="0">
              <a:lnSpc>
                <a:spcPct val="93000"/>
              </a:lnSpc>
              <a:spcBef>
                <a:spcPts val="0"/>
              </a:spcBef>
              <a:spcAft>
                <a:spcPts val="0"/>
              </a:spcAft>
              <a:buClr>
                <a:schemeClr val="dk1"/>
              </a:buClr>
              <a:buSzPts val="1100"/>
              <a:buFont typeface="Arial"/>
              <a:buNone/>
            </a:pPr>
            <a:endParaRPr sz="2000" dirty="0"/>
          </a:p>
          <a:p>
            <a:pPr marL="0" lvl="0" indent="0" algn="l" rtl="0">
              <a:lnSpc>
                <a:spcPct val="93000"/>
              </a:lnSpc>
              <a:spcBef>
                <a:spcPts val="0"/>
              </a:spcBef>
              <a:spcAft>
                <a:spcPts val="0"/>
              </a:spcAft>
              <a:buClr>
                <a:schemeClr val="dk1"/>
              </a:buClr>
              <a:buSzPts val="1100"/>
              <a:buFont typeface="Arial"/>
              <a:buNone/>
            </a:pPr>
            <a:endParaRPr sz="2000" dirty="0"/>
          </a:p>
          <a:p>
            <a:pPr marL="0" lvl="0" indent="0" algn="l" rtl="0">
              <a:lnSpc>
                <a:spcPct val="93000"/>
              </a:lnSpc>
              <a:spcBef>
                <a:spcPts val="1400"/>
              </a:spcBef>
              <a:spcAft>
                <a:spcPts val="0"/>
              </a:spcAft>
              <a:buClr>
                <a:schemeClr val="dk1"/>
              </a:buClr>
              <a:buSzPts val="1100"/>
              <a:buFont typeface="Arial"/>
              <a:buNone/>
            </a:pPr>
            <a:endParaRPr sz="2000" dirty="0"/>
          </a:p>
          <a:p>
            <a:pPr marL="0" lvl="0" indent="0" algn="l" rtl="0">
              <a:spcBef>
                <a:spcPts val="0"/>
              </a:spcBef>
              <a:spcAft>
                <a:spcPts val="0"/>
              </a:spcAft>
              <a:buClr>
                <a:schemeClr val="dk1"/>
              </a:buClr>
              <a:buSzPts val="1100"/>
              <a:buFont typeface="Arial"/>
              <a:buNone/>
            </a:pPr>
            <a:endParaRPr sz="2000" dirty="0"/>
          </a:p>
        </p:txBody>
      </p:sp>
      <p:pic>
        <p:nvPicPr>
          <p:cNvPr id="283" name="Google Shape;283;p41" title="3 Minute Timer">
            <a:hlinkClick r:id="rId4"/>
          </p:cNvPr>
          <p:cNvPicPr preferRelativeResize="0"/>
          <p:nvPr/>
        </p:nvPicPr>
        <p:blipFill>
          <a:blip r:embed="rId5">
            <a:alphaModFix/>
          </a:blip>
          <a:stretch>
            <a:fillRect/>
          </a:stretch>
        </p:blipFill>
        <p:spPr>
          <a:xfrm>
            <a:off x="247175" y="2429013"/>
            <a:ext cx="2248850" cy="1686625"/>
          </a:xfrm>
          <a:prstGeom prst="rect">
            <a:avLst/>
          </a:prstGeom>
          <a:noFill/>
          <a:ln>
            <a:noFill/>
          </a:ln>
        </p:spPr>
      </p:pic>
      <p:sp>
        <p:nvSpPr>
          <p:cNvPr id="284" name="Google Shape;284;p41"/>
          <p:cNvSpPr txBox="1"/>
          <p:nvPr/>
        </p:nvSpPr>
        <p:spPr>
          <a:xfrm>
            <a:off x="126450" y="1978275"/>
            <a:ext cx="2490600" cy="4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Helvetica Neue"/>
                <a:ea typeface="Helvetica Neue"/>
                <a:cs typeface="Helvetica Neue"/>
                <a:sym typeface="Helvetica Neue"/>
              </a:rPr>
              <a:t>Computer</a:t>
            </a:r>
            <a:endParaRPr sz="1800" b="1">
              <a:latin typeface="Helvetica Neue"/>
              <a:ea typeface="Helvetica Neue"/>
              <a:cs typeface="Helvetica Neue"/>
              <a:sym typeface="Helvetica Neue"/>
            </a:endParaRPr>
          </a:p>
        </p:txBody>
      </p:sp>
    </p:spTree>
    <p:extLst>
      <p:ext uri="{BB962C8B-B14F-4D97-AF65-F5344CB8AC3E}">
        <p14:creationId xmlns:p14="http://schemas.microsoft.com/office/powerpoint/2010/main" val="747249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2"/>
          <p:cNvSpPr txBox="1">
            <a:spLocks noGrp="1"/>
          </p:cNvSpPr>
          <p:nvPr>
            <p:ph type="title"/>
          </p:nvPr>
        </p:nvSpPr>
        <p:spPr>
          <a:xfrm>
            <a:off x="367200" y="2548700"/>
            <a:ext cx="8409600" cy="1027500"/>
          </a:xfrm>
          <a:prstGeom prst="rect">
            <a:avLst/>
          </a:prstGeom>
        </p:spPr>
        <p:txBody>
          <a:bodyPr spcFirstLastPara="1" wrap="square" lIns="91425" tIns="91425" rIns="91425" bIns="91425" anchor="t" anchorCtr="0">
            <a:noAutofit/>
          </a:bodyPr>
          <a:lstStyle/>
          <a:p>
            <a:pPr lvl="0"/>
            <a:r>
              <a:rPr lang="zh-CN" altLang="en-US" dirty="0"/>
              <a:t>使用</a:t>
            </a:r>
            <a:r>
              <a:rPr lang="en-US" dirty="0" err="1"/>
              <a:t>input.val</a:t>
            </a:r>
            <a:r>
              <a:rPr lang="en-US" dirty="0"/>
              <a:t>（）</a:t>
            </a:r>
            <a:r>
              <a:rPr lang="zh-CN" altLang="en-US" dirty="0"/>
              <a:t>从输入字段中检索值</a:t>
            </a:r>
            <a:endParaRPr dirty="0">
              <a:solidFill>
                <a:srgbClr val="15C2D2"/>
              </a:solidFill>
            </a:endParaRPr>
          </a:p>
        </p:txBody>
      </p:sp>
      <p:sp>
        <p:nvSpPr>
          <p:cNvPr id="290" name="Google Shape;290;p42"/>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Vocabulary:  </a:t>
            </a:r>
            <a:r>
              <a:rPr lang="en">
                <a:solidFill>
                  <a:srgbClr val="FFAA7B"/>
                </a:solidFill>
              </a:rPr>
              <a:t>input field, input.val()</a:t>
            </a:r>
            <a:endParaRPr>
              <a:solidFill>
                <a:srgbClr val="FFAA7B"/>
              </a:solidFill>
            </a:endParaRPr>
          </a:p>
        </p:txBody>
      </p:sp>
      <p:pic>
        <p:nvPicPr>
          <p:cNvPr id="291" name="Google Shape;291;p42"/>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3088018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CN" altLang="en" dirty="0"/>
              <a:t>输入框</a:t>
            </a:r>
            <a:endParaRPr dirty="0"/>
          </a:p>
        </p:txBody>
      </p:sp>
      <p:pic>
        <p:nvPicPr>
          <p:cNvPr id="297" name="Google Shape;297;p43"/>
          <p:cNvPicPr preferRelativeResize="0"/>
          <p:nvPr/>
        </p:nvPicPr>
        <p:blipFill>
          <a:blip r:embed="rId3">
            <a:alphaModFix/>
          </a:blip>
          <a:stretch>
            <a:fillRect/>
          </a:stretch>
        </p:blipFill>
        <p:spPr>
          <a:xfrm>
            <a:off x="1821300" y="2173625"/>
            <a:ext cx="5501400" cy="1207075"/>
          </a:xfrm>
          <a:prstGeom prst="rect">
            <a:avLst/>
          </a:prstGeom>
          <a:noFill/>
          <a:ln>
            <a:noFill/>
          </a:ln>
        </p:spPr>
      </p:pic>
    </p:spTree>
    <p:extLst>
      <p:ext uri="{BB962C8B-B14F-4D97-AF65-F5344CB8AC3E}">
        <p14:creationId xmlns:p14="http://schemas.microsoft.com/office/powerpoint/2010/main" val="2295353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1"/>
          <p:cNvPicPr preferRelativeResize="0"/>
          <p:nvPr/>
        </p:nvPicPr>
        <p:blipFill>
          <a:blip r:embed="rId3">
            <a:alphaModFix/>
          </a:blip>
          <a:stretch>
            <a:fillRect/>
          </a:stretch>
        </p:blipFill>
        <p:spPr>
          <a:xfrm>
            <a:off x="5939150" y="1828800"/>
            <a:ext cx="2679700" cy="2755643"/>
          </a:xfrm>
          <a:prstGeom prst="rect">
            <a:avLst/>
          </a:prstGeom>
          <a:noFill/>
          <a:ln>
            <a:noFill/>
          </a:ln>
        </p:spPr>
      </p:pic>
      <p:pic>
        <p:nvPicPr>
          <p:cNvPr id="306" name="Google Shape;306;p41"/>
          <p:cNvPicPr preferRelativeResize="0"/>
          <p:nvPr/>
        </p:nvPicPr>
        <p:blipFill>
          <a:blip r:embed="rId4">
            <a:alphaModFix/>
          </a:blip>
          <a:stretch>
            <a:fillRect/>
          </a:stretch>
        </p:blipFill>
        <p:spPr>
          <a:xfrm>
            <a:off x="3264390" y="1838550"/>
            <a:ext cx="2094760" cy="2793000"/>
          </a:xfrm>
          <a:prstGeom prst="rect">
            <a:avLst/>
          </a:prstGeom>
          <a:noFill/>
          <a:ln>
            <a:noFill/>
          </a:ln>
        </p:spPr>
      </p:pic>
      <p:sp>
        <p:nvSpPr>
          <p:cNvPr id="307" name="Google Shape;307;p4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What is </a:t>
            </a:r>
            <a:r>
              <a:rPr lang="en" b="1"/>
              <a:t>JavaScript</a:t>
            </a:r>
            <a:r>
              <a:rPr lang="en"/>
              <a:t> used for, again?</a:t>
            </a:r>
            <a:endParaRPr/>
          </a:p>
          <a:p>
            <a:pPr marL="0" lvl="0" indent="0" algn="ctr" rtl="0">
              <a:spcBef>
                <a:spcPts val="0"/>
              </a:spcBef>
              <a:spcAft>
                <a:spcPts val="0"/>
              </a:spcAft>
              <a:buNone/>
            </a:pPr>
            <a:endParaRPr/>
          </a:p>
        </p:txBody>
      </p:sp>
      <p:sp>
        <p:nvSpPr>
          <p:cNvPr id="308" name="Google Shape;308;p41"/>
          <p:cNvSpPr txBox="1">
            <a:spLocks noGrp="1"/>
          </p:cNvSpPr>
          <p:nvPr>
            <p:ph type="body" idx="1"/>
          </p:nvPr>
        </p:nvSpPr>
        <p:spPr>
          <a:xfrm>
            <a:off x="3271500" y="1538800"/>
            <a:ext cx="5323800" cy="30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Where have you seen this?		</a:t>
            </a:r>
            <a:endParaRPr/>
          </a:p>
        </p:txBody>
      </p:sp>
      <p:sp>
        <p:nvSpPr>
          <p:cNvPr id="303" name="Google Shape;303;p44"/>
          <p:cNvSpPr txBox="1">
            <a:spLocks noGrp="1"/>
          </p:cNvSpPr>
          <p:nvPr>
            <p:ph type="body" idx="1"/>
          </p:nvPr>
        </p:nvSpPr>
        <p:spPr>
          <a:xfrm>
            <a:off x="539500" y="1257300"/>
            <a:ext cx="2163600" cy="3374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400">
              <a:solidFill>
                <a:schemeClr val="dk1"/>
              </a:solidFill>
            </a:endParaRPr>
          </a:p>
          <a:p>
            <a:pPr marL="0" lvl="0" indent="0" algn="l" rtl="0">
              <a:lnSpc>
                <a:spcPct val="93000"/>
              </a:lnSpc>
              <a:spcBef>
                <a:spcPts val="0"/>
              </a:spcBef>
              <a:spcAft>
                <a:spcPts val="0"/>
              </a:spcAft>
              <a:buNone/>
            </a:pPr>
            <a:endParaRPr sz="2400">
              <a:solidFill>
                <a:schemeClr val="dk1"/>
              </a:solidFill>
            </a:endParaRPr>
          </a:p>
          <a:p>
            <a:pPr marL="0" lvl="0" indent="0" algn="l" rtl="0">
              <a:lnSpc>
                <a:spcPct val="93000"/>
              </a:lnSpc>
              <a:spcBef>
                <a:spcPts val="0"/>
              </a:spcBef>
              <a:spcAft>
                <a:spcPts val="0"/>
              </a:spcAft>
              <a:buNone/>
            </a:pPr>
            <a:endParaRPr sz="2400">
              <a:solidFill>
                <a:schemeClr val="dk1"/>
              </a:solidFill>
            </a:endParaRPr>
          </a:p>
          <a:p>
            <a:pPr marL="457200" lvl="0" indent="-381000" algn="l" rtl="0">
              <a:lnSpc>
                <a:spcPct val="93000"/>
              </a:lnSpc>
              <a:spcBef>
                <a:spcPts val="0"/>
              </a:spcBef>
              <a:spcAft>
                <a:spcPts val="0"/>
              </a:spcAft>
              <a:buClr>
                <a:schemeClr val="dk1"/>
              </a:buClr>
              <a:buSzPts val="2400"/>
              <a:buFont typeface="Helvetica Neue"/>
              <a:buChar char="➔"/>
            </a:pPr>
            <a:r>
              <a:rPr lang="en" sz="2400">
                <a:solidFill>
                  <a:schemeClr val="dk1"/>
                </a:solidFill>
                <a:latin typeface="Helvetica Neue"/>
                <a:ea typeface="Helvetica Neue"/>
                <a:cs typeface="Helvetica Neue"/>
                <a:sym typeface="Helvetica Neue"/>
              </a:rPr>
              <a:t>Search</a:t>
            </a:r>
            <a:endParaRPr sz="2400">
              <a:solidFill>
                <a:schemeClr val="dk1"/>
              </a:solidFill>
              <a:latin typeface="Helvetica Neue"/>
              <a:ea typeface="Helvetica Neue"/>
              <a:cs typeface="Helvetica Neue"/>
              <a:sym typeface="Helvetica Neue"/>
            </a:endParaRPr>
          </a:p>
          <a:p>
            <a:pPr marL="457200" lvl="0" indent="-381000" algn="l" rtl="0">
              <a:lnSpc>
                <a:spcPct val="93000"/>
              </a:lnSpc>
              <a:spcBef>
                <a:spcPts val="0"/>
              </a:spcBef>
              <a:spcAft>
                <a:spcPts val="0"/>
              </a:spcAft>
              <a:buClr>
                <a:schemeClr val="dk1"/>
              </a:buClr>
              <a:buSzPts val="2400"/>
              <a:buFont typeface="Helvetica Neue"/>
              <a:buChar char="➔"/>
            </a:pPr>
            <a:r>
              <a:rPr lang="en" sz="2400">
                <a:solidFill>
                  <a:schemeClr val="dk1"/>
                </a:solidFill>
                <a:latin typeface="Helvetica Neue"/>
                <a:ea typeface="Helvetica Neue"/>
                <a:cs typeface="Helvetica Neue"/>
                <a:sym typeface="Helvetica Neue"/>
              </a:rPr>
              <a:t>Status</a:t>
            </a:r>
            <a:endParaRPr sz="2400">
              <a:solidFill>
                <a:schemeClr val="dk1"/>
              </a:solidFill>
              <a:latin typeface="Helvetica Neue"/>
              <a:ea typeface="Helvetica Neue"/>
              <a:cs typeface="Helvetica Neue"/>
              <a:sym typeface="Helvetica Neue"/>
            </a:endParaRPr>
          </a:p>
          <a:p>
            <a:pPr marL="457200" lvl="0" indent="-381000" algn="l" rtl="0">
              <a:lnSpc>
                <a:spcPct val="93000"/>
              </a:lnSpc>
              <a:spcBef>
                <a:spcPts val="0"/>
              </a:spcBef>
              <a:spcAft>
                <a:spcPts val="0"/>
              </a:spcAft>
              <a:buClr>
                <a:schemeClr val="dk1"/>
              </a:buClr>
              <a:buSzPts val="2400"/>
              <a:buFont typeface="Helvetica Neue"/>
              <a:buChar char="➔"/>
            </a:pPr>
            <a:r>
              <a:rPr lang="en" sz="2400">
                <a:solidFill>
                  <a:schemeClr val="dk1"/>
                </a:solidFill>
                <a:latin typeface="Helvetica Neue"/>
                <a:ea typeface="Helvetica Neue"/>
                <a:cs typeface="Helvetica Neue"/>
                <a:sym typeface="Helvetica Neue"/>
              </a:rPr>
              <a:t>Username</a:t>
            </a:r>
            <a:endParaRPr sz="2400">
              <a:solidFill>
                <a:schemeClr val="dk1"/>
              </a:solidFill>
              <a:latin typeface="Helvetica Neue"/>
              <a:ea typeface="Helvetica Neue"/>
              <a:cs typeface="Helvetica Neue"/>
              <a:sym typeface="Helvetica Neue"/>
            </a:endParaRPr>
          </a:p>
          <a:p>
            <a:pPr marL="457200" lvl="0" indent="-381000" algn="l" rtl="0">
              <a:lnSpc>
                <a:spcPct val="93000"/>
              </a:lnSpc>
              <a:spcBef>
                <a:spcPts val="0"/>
              </a:spcBef>
              <a:spcAft>
                <a:spcPts val="0"/>
              </a:spcAft>
              <a:buClr>
                <a:schemeClr val="dk1"/>
              </a:buClr>
              <a:buSzPts val="2400"/>
              <a:buFont typeface="Helvetica Neue"/>
              <a:buChar char="➔"/>
            </a:pPr>
            <a:r>
              <a:rPr lang="en" sz="2400">
                <a:solidFill>
                  <a:schemeClr val="dk1"/>
                </a:solidFill>
                <a:latin typeface="Helvetica Neue"/>
                <a:ea typeface="Helvetica Neue"/>
                <a:cs typeface="Helvetica Neue"/>
                <a:sym typeface="Helvetica Neue"/>
              </a:rPr>
              <a:t>Forms</a:t>
            </a:r>
            <a:endParaRPr sz="2400">
              <a:solidFill>
                <a:schemeClr val="dk1"/>
              </a:solidFill>
              <a:latin typeface="Helvetica Neue"/>
              <a:ea typeface="Helvetica Neue"/>
              <a:cs typeface="Helvetica Neue"/>
              <a:sym typeface="Helvetica Neue"/>
            </a:endParaRPr>
          </a:p>
        </p:txBody>
      </p:sp>
      <p:grpSp>
        <p:nvGrpSpPr>
          <p:cNvPr id="304" name="Google Shape;304;p44"/>
          <p:cNvGrpSpPr/>
          <p:nvPr/>
        </p:nvGrpSpPr>
        <p:grpSpPr>
          <a:xfrm>
            <a:off x="94588" y="1503265"/>
            <a:ext cx="8827337" cy="3559636"/>
            <a:chOff x="94588" y="1503265"/>
            <a:chExt cx="8827337" cy="3559636"/>
          </a:xfrm>
        </p:grpSpPr>
        <p:pic>
          <p:nvPicPr>
            <p:cNvPr id="305" name="Google Shape;305;p44" descr="Screen Shot 2017-08-02 at 11.47.26 PM.png"/>
            <p:cNvPicPr preferRelativeResize="0"/>
            <p:nvPr/>
          </p:nvPicPr>
          <p:blipFill>
            <a:blip r:embed="rId3">
              <a:alphaModFix/>
            </a:blip>
            <a:stretch>
              <a:fillRect/>
            </a:stretch>
          </p:blipFill>
          <p:spPr>
            <a:xfrm>
              <a:off x="2663584" y="3004672"/>
              <a:ext cx="3712087" cy="1130400"/>
            </a:xfrm>
            <a:prstGeom prst="rect">
              <a:avLst/>
            </a:prstGeom>
            <a:noFill/>
            <a:ln>
              <a:noFill/>
            </a:ln>
          </p:spPr>
        </p:pic>
        <p:pic>
          <p:nvPicPr>
            <p:cNvPr id="306" name="Google Shape;306;p44" descr="Screen Shot 2017-08-02 at 11.50.30 PM.png"/>
            <p:cNvPicPr preferRelativeResize="0"/>
            <p:nvPr/>
          </p:nvPicPr>
          <p:blipFill>
            <a:blip r:embed="rId4">
              <a:alphaModFix/>
            </a:blip>
            <a:stretch>
              <a:fillRect/>
            </a:stretch>
          </p:blipFill>
          <p:spPr>
            <a:xfrm>
              <a:off x="6600175" y="2321025"/>
              <a:ext cx="2321749" cy="2741876"/>
            </a:xfrm>
            <a:prstGeom prst="rect">
              <a:avLst/>
            </a:prstGeom>
            <a:noFill/>
            <a:ln>
              <a:noFill/>
            </a:ln>
          </p:spPr>
        </p:pic>
        <p:pic>
          <p:nvPicPr>
            <p:cNvPr id="307" name="Google Shape;307;p44" descr="Screen Shot 2017-08-02 at 11.47.02 PM.png"/>
            <p:cNvPicPr preferRelativeResize="0"/>
            <p:nvPr/>
          </p:nvPicPr>
          <p:blipFill>
            <a:blip r:embed="rId5">
              <a:alphaModFix/>
            </a:blip>
            <a:stretch>
              <a:fillRect/>
            </a:stretch>
          </p:blipFill>
          <p:spPr>
            <a:xfrm rot="10800000" flipH="1">
              <a:off x="2328952" y="4181322"/>
              <a:ext cx="4046720" cy="419100"/>
            </a:xfrm>
            <a:prstGeom prst="rect">
              <a:avLst/>
            </a:prstGeom>
            <a:noFill/>
            <a:ln>
              <a:noFill/>
            </a:ln>
          </p:spPr>
        </p:pic>
        <p:pic>
          <p:nvPicPr>
            <p:cNvPr id="308" name="Google Shape;308;p44" descr="Screen Shot 2017-08-02 at 11.45.21 PM.png"/>
            <p:cNvPicPr preferRelativeResize="0"/>
            <p:nvPr/>
          </p:nvPicPr>
          <p:blipFill>
            <a:blip r:embed="rId6">
              <a:alphaModFix/>
            </a:blip>
            <a:stretch>
              <a:fillRect/>
            </a:stretch>
          </p:blipFill>
          <p:spPr>
            <a:xfrm>
              <a:off x="2475125" y="1503265"/>
              <a:ext cx="3936600" cy="1452785"/>
            </a:xfrm>
            <a:prstGeom prst="rect">
              <a:avLst/>
            </a:prstGeom>
            <a:noFill/>
            <a:ln>
              <a:noFill/>
            </a:ln>
          </p:spPr>
        </p:pic>
        <p:pic>
          <p:nvPicPr>
            <p:cNvPr id="309" name="Google Shape;309;p44" descr="Screen Shot 2017-08-02 at 11.46.17 PM.png"/>
            <p:cNvPicPr preferRelativeResize="0"/>
            <p:nvPr/>
          </p:nvPicPr>
          <p:blipFill>
            <a:blip r:embed="rId7">
              <a:alphaModFix/>
            </a:blip>
            <a:stretch>
              <a:fillRect/>
            </a:stretch>
          </p:blipFill>
          <p:spPr>
            <a:xfrm>
              <a:off x="94588" y="4624750"/>
              <a:ext cx="6505575" cy="438150"/>
            </a:xfrm>
            <a:prstGeom prst="rect">
              <a:avLst/>
            </a:prstGeom>
            <a:noFill/>
            <a:ln>
              <a:noFill/>
            </a:ln>
          </p:spPr>
        </p:pic>
      </p:grpSp>
      <p:pic>
        <p:nvPicPr>
          <p:cNvPr id="310" name="Google Shape;310;p44"/>
          <p:cNvPicPr preferRelativeResize="0"/>
          <p:nvPr/>
        </p:nvPicPr>
        <p:blipFill>
          <a:blip r:embed="rId8">
            <a:alphaModFix/>
          </a:blip>
          <a:stretch>
            <a:fillRect/>
          </a:stretch>
        </p:blipFill>
        <p:spPr>
          <a:xfrm>
            <a:off x="369263" y="1701050"/>
            <a:ext cx="2257425" cy="495300"/>
          </a:xfrm>
          <a:prstGeom prst="rect">
            <a:avLst/>
          </a:prstGeom>
          <a:noFill/>
          <a:ln>
            <a:noFill/>
          </a:ln>
        </p:spPr>
      </p:pic>
    </p:spTree>
    <p:extLst>
      <p:ext uri="{BB962C8B-B14F-4D97-AF65-F5344CB8AC3E}">
        <p14:creationId xmlns:p14="http://schemas.microsoft.com/office/powerpoint/2010/main" val="393448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000"/>
                                        <p:tgtEl>
                                          <p:spTgt spid="30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3"/>
                                        </p:tgtEl>
                                        <p:attrNameLst>
                                          <p:attrName>style.visibility</p:attrName>
                                        </p:attrNameLst>
                                      </p:cBhvr>
                                      <p:to>
                                        <p:strVal val="visible"/>
                                      </p:to>
                                    </p:set>
                                    <p:animEffect transition="in" filter="fade">
                                      <p:cBhvr>
                                        <p:cTn id="11" dur="2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What do we need to build this?</a:t>
            </a:r>
            <a:endParaRPr b="1"/>
          </a:p>
        </p:txBody>
      </p:sp>
      <p:pic>
        <p:nvPicPr>
          <p:cNvPr id="316" name="Google Shape;316;p45"/>
          <p:cNvPicPr preferRelativeResize="0"/>
          <p:nvPr/>
        </p:nvPicPr>
        <p:blipFill>
          <a:blip r:embed="rId3">
            <a:alphaModFix/>
          </a:blip>
          <a:stretch>
            <a:fillRect/>
          </a:stretch>
        </p:blipFill>
        <p:spPr>
          <a:xfrm>
            <a:off x="4462987" y="356625"/>
            <a:ext cx="2924631" cy="4270249"/>
          </a:xfrm>
          <a:prstGeom prst="rect">
            <a:avLst/>
          </a:prstGeom>
          <a:noFill/>
          <a:ln w="9525" cap="flat" cmpd="sng">
            <a:solidFill>
              <a:srgbClr val="666666"/>
            </a:solidFill>
            <a:prstDash val="solid"/>
            <a:round/>
            <a:headEnd type="none" w="sm" len="sm"/>
            <a:tailEnd type="none" w="sm" len="sm"/>
          </a:ln>
        </p:spPr>
      </p:pic>
    </p:spTree>
    <p:extLst>
      <p:ext uri="{BB962C8B-B14F-4D97-AF65-F5344CB8AC3E}">
        <p14:creationId xmlns:p14="http://schemas.microsoft.com/office/powerpoint/2010/main" val="26362609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46"/>
          <p:cNvPicPr preferRelativeResize="0"/>
          <p:nvPr/>
        </p:nvPicPr>
        <p:blipFill>
          <a:blip r:embed="rId3">
            <a:alphaModFix/>
          </a:blip>
          <a:stretch>
            <a:fillRect/>
          </a:stretch>
        </p:blipFill>
        <p:spPr>
          <a:xfrm>
            <a:off x="4738546" y="1263554"/>
            <a:ext cx="3747725" cy="3322000"/>
          </a:xfrm>
          <a:prstGeom prst="rect">
            <a:avLst/>
          </a:prstGeom>
          <a:noFill/>
          <a:ln w="19050" cap="flat" cmpd="sng">
            <a:solidFill>
              <a:srgbClr val="15C2D2"/>
            </a:solidFill>
            <a:prstDash val="solid"/>
            <a:round/>
            <a:headEnd type="none" w="sm" len="sm"/>
            <a:tailEnd type="none" w="sm" len="sm"/>
          </a:ln>
        </p:spPr>
      </p:pic>
      <p:pic>
        <p:nvPicPr>
          <p:cNvPr id="322" name="Google Shape;322;p46"/>
          <p:cNvPicPr preferRelativeResize="0"/>
          <p:nvPr/>
        </p:nvPicPr>
        <p:blipFill>
          <a:blip r:embed="rId4">
            <a:alphaModFix/>
          </a:blip>
          <a:stretch>
            <a:fillRect/>
          </a:stretch>
        </p:blipFill>
        <p:spPr>
          <a:xfrm rot="2419786">
            <a:off x="3249509" y="2244654"/>
            <a:ext cx="2598433" cy="1970043"/>
          </a:xfrm>
          <a:prstGeom prst="rect">
            <a:avLst/>
          </a:prstGeom>
          <a:noFill/>
          <a:ln>
            <a:noFill/>
          </a:ln>
        </p:spPr>
      </p:pic>
      <p:sp>
        <p:nvSpPr>
          <p:cNvPr id="323" name="Google Shape;323;p4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Input Field						</a:t>
            </a:r>
            <a:endParaRPr/>
          </a:p>
        </p:txBody>
      </p:sp>
      <p:sp>
        <p:nvSpPr>
          <p:cNvPr id="324" name="Google Shape;324;p46"/>
          <p:cNvSpPr txBox="1">
            <a:spLocks noGrp="1"/>
          </p:cNvSpPr>
          <p:nvPr>
            <p:ph type="body" idx="1"/>
          </p:nvPr>
        </p:nvSpPr>
        <p:spPr>
          <a:xfrm>
            <a:off x="583025" y="1257300"/>
            <a:ext cx="3801900" cy="3374400"/>
          </a:xfrm>
          <a:prstGeom prst="rect">
            <a:avLst/>
          </a:prstGeom>
        </p:spPr>
        <p:txBody>
          <a:bodyPr spcFirstLastPara="1" wrap="square" lIns="91425" tIns="91425" rIns="91425" bIns="91425" anchor="t" anchorCtr="0">
            <a:noAutofit/>
          </a:bodyPr>
          <a:lstStyle/>
          <a:p>
            <a:pPr marL="0" lvl="0" indent="0">
              <a:lnSpc>
                <a:spcPct val="93000"/>
              </a:lnSpc>
              <a:buNone/>
            </a:pPr>
            <a:r>
              <a:rPr lang="en-US" altLang="zh-CN" sz="2400" dirty="0">
                <a:solidFill>
                  <a:schemeClr val="dk1"/>
                </a:solidFill>
              </a:rPr>
              <a:t>input</a:t>
            </a:r>
            <a:r>
              <a:rPr lang="zh-CN" altLang="en-US" sz="2400" dirty="0">
                <a:solidFill>
                  <a:schemeClr val="dk1"/>
                </a:solidFill>
              </a:rPr>
              <a:t>字段是用户可以在网页上键入内容的地方。</a:t>
            </a:r>
          </a:p>
          <a:p>
            <a:pPr marL="0" lvl="0" indent="0">
              <a:lnSpc>
                <a:spcPct val="93000"/>
              </a:lnSpc>
              <a:buNone/>
            </a:pPr>
            <a:endParaRPr lang="zh-CN" altLang="en-US" sz="2400" dirty="0">
              <a:solidFill>
                <a:schemeClr val="dk1"/>
              </a:solidFill>
            </a:endParaRPr>
          </a:p>
          <a:p>
            <a:pPr marL="0" lvl="0" indent="0">
              <a:lnSpc>
                <a:spcPct val="93000"/>
              </a:lnSpc>
              <a:buNone/>
            </a:pPr>
            <a:r>
              <a:rPr lang="en-US" altLang="zh-CN" sz="2400" dirty="0">
                <a:solidFill>
                  <a:schemeClr val="dk1"/>
                </a:solidFill>
              </a:rPr>
              <a:t>.</a:t>
            </a:r>
            <a:r>
              <a:rPr lang="en-US" sz="2400" dirty="0" err="1">
                <a:solidFill>
                  <a:schemeClr val="dk1"/>
                </a:solidFill>
              </a:rPr>
              <a:t>val</a:t>
            </a:r>
            <a:r>
              <a:rPr lang="en-US" sz="2400" dirty="0">
                <a:solidFill>
                  <a:schemeClr val="dk1"/>
                </a:solidFill>
              </a:rPr>
              <a:t>（）</a:t>
            </a:r>
            <a:r>
              <a:rPr lang="zh-CN" altLang="en-US" sz="2400" dirty="0">
                <a:solidFill>
                  <a:schemeClr val="dk1"/>
                </a:solidFill>
              </a:rPr>
              <a:t>是一个</a:t>
            </a:r>
            <a:r>
              <a:rPr lang="en-US" sz="2400" dirty="0">
                <a:solidFill>
                  <a:schemeClr val="dk1"/>
                </a:solidFill>
              </a:rPr>
              <a:t>jQuery</a:t>
            </a:r>
            <a:r>
              <a:rPr lang="zh-CN" altLang="en-US" sz="2400" dirty="0">
                <a:solidFill>
                  <a:schemeClr val="dk1"/>
                </a:solidFill>
              </a:rPr>
              <a:t> </a:t>
            </a:r>
            <a:r>
              <a:rPr lang="en-US" altLang="zh-CN" sz="2400" dirty="0">
                <a:solidFill>
                  <a:schemeClr val="dk1"/>
                </a:solidFill>
              </a:rPr>
              <a:t>action</a:t>
            </a:r>
            <a:r>
              <a:rPr lang="zh-CN" altLang="en-US" sz="2400" dirty="0">
                <a:solidFill>
                  <a:schemeClr val="dk1"/>
                </a:solidFill>
              </a:rPr>
              <a:t>（操作），可以检索用户键入的内容。</a:t>
            </a:r>
            <a:endParaRPr sz="2400" dirty="0">
              <a:solidFill>
                <a:schemeClr val="dk1"/>
              </a:solidFill>
              <a:latin typeface="Helvetica Neue"/>
              <a:ea typeface="Helvetica Neue"/>
              <a:cs typeface="Helvetica Neue"/>
              <a:sym typeface="Helvetica Neue"/>
            </a:endParaRPr>
          </a:p>
        </p:txBody>
      </p:sp>
      <p:pic>
        <p:nvPicPr>
          <p:cNvPr id="325" name="Google Shape;325;p46"/>
          <p:cNvPicPr preferRelativeResize="0"/>
          <p:nvPr/>
        </p:nvPicPr>
        <p:blipFill>
          <a:blip r:embed="rId5">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3870404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Where have you seen this?		</a:t>
            </a:r>
            <a:endParaRPr/>
          </a:p>
        </p:txBody>
      </p:sp>
      <p:sp>
        <p:nvSpPr>
          <p:cNvPr id="331" name="Google Shape;331;p47"/>
          <p:cNvSpPr txBox="1">
            <a:spLocks noGrp="1"/>
          </p:cNvSpPr>
          <p:nvPr>
            <p:ph type="body" idx="1"/>
          </p:nvPr>
        </p:nvSpPr>
        <p:spPr>
          <a:xfrm>
            <a:off x="532950" y="1257300"/>
            <a:ext cx="7712100" cy="2541600"/>
          </a:xfrm>
          <a:prstGeom prst="rect">
            <a:avLst/>
          </a:prstGeom>
        </p:spPr>
        <p:txBody>
          <a:bodyPr spcFirstLastPara="1" wrap="square" lIns="91425" tIns="91425" rIns="91425" bIns="91425" anchor="t" anchorCtr="0">
            <a:noAutofit/>
          </a:bodyPr>
          <a:lstStyle/>
          <a:p>
            <a:pPr marL="0" lvl="0" indent="0">
              <a:lnSpc>
                <a:spcPct val="115000"/>
              </a:lnSpc>
              <a:buNone/>
            </a:pPr>
            <a:r>
              <a:rPr lang="zh-CN" altLang="en-US" sz="2400" dirty="0">
                <a:solidFill>
                  <a:schemeClr val="dk1"/>
                </a:solidFill>
              </a:rPr>
              <a:t>使用</a:t>
            </a:r>
            <a:r>
              <a:rPr lang="en-US" sz="2400" dirty="0">
                <a:solidFill>
                  <a:schemeClr val="dk1"/>
                </a:solidFill>
              </a:rPr>
              <a:t>html</a:t>
            </a:r>
            <a:r>
              <a:rPr lang="zh-CN" altLang="en-US" sz="2400" dirty="0">
                <a:solidFill>
                  <a:schemeClr val="dk1"/>
                </a:solidFill>
              </a:rPr>
              <a:t>中的</a:t>
            </a:r>
            <a:r>
              <a:rPr lang="en-US" altLang="zh-CN" sz="2400" dirty="0">
                <a:solidFill>
                  <a:schemeClr val="dk1"/>
                </a:solidFill>
              </a:rPr>
              <a:t>&lt;</a:t>
            </a:r>
            <a:r>
              <a:rPr lang="en-US" sz="2400" dirty="0">
                <a:solidFill>
                  <a:schemeClr val="dk1"/>
                </a:solidFill>
              </a:rPr>
              <a:t>input&gt;</a:t>
            </a:r>
            <a:r>
              <a:rPr lang="zh-CN" altLang="en-US" sz="2400" dirty="0">
                <a:solidFill>
                  <a:schemeClr val="dk1"/>
                </a:solidFill>
              </a:rPr>
              <a:t>标记创建一个输入字段。</a:t>
            </a:r>
            <a:endParaRPr sz="2400" dirty="0">
              <a:solidFill>
                <a:schemeClr val="dk1"/>
              </a:solidFill>
              <a:latin typeface="Helvetica Neue"/>
              <a:ea typeface="Helvetica Neue"/>
              <a:cs typeface="Helvetica Neue"/>
              <a:sym typeface="Helvetica Neue"/>
            </a:endParaRPr>
          </a:p>
        </p:txBody>
      </p:sp>
      <p:pic>
        <p:nvPicPr>
          <p:cNvPr id="332" name="Google Shape;332;p47"/>
          <p:cNvPicPr preferRelativeResize="0"/>
          <p:nvPr/>
        </p:nvPicPr>
        <p:blipFill rotWithShape="1">
          <a:blip r:embed="rId3">
            <a:alphaModFix/>
          </a:blip>
          <a:srcRect l="1536"/>
          <a:stretch/>
        </p:blipFill>
        <p:spPr>
          <a:xfrm>
            <a:off x="644232" y="1941119"/>
            <a:ext cx="3895586" cy="1771902"/>
          </a:xfrm>
          <a:prstGeom prst="rect">
            <a:avLst/>
          </a:prstGeom>
          <a:noFill/>
          <a:ln w="28575" cap="flat" cmpd="sng">
            <a:solidFill>
              <a:srgbClr val="3F3B39"/>
            </a:solidFill>
            <a:prstDash val="solid"/>
            <a:round/>
            <a:headEnd type="none" w="sm" len="sm"/>
            <a:tailEnd type="none" w="sm" len="sm"/>
          </a:ln>
        </p:spPr>
      </p:pic>
      <p:sp>
        <p:nvSpPr>
          <p:cNvPr id="333" name="Google Shape;333;p47"/>
          <p:cNvSpPr txBox="1"/>
          <p:nvPr/>
        </p:nvSpPr>
        <p:spPr>
          <a:xfrm>
            <a:off x="560432" y="3885153"/>
            <a:ext cx="4063200" cy="651000"/>
          </a:xfrm>
          <a:prstGeom prst="rect">
            <a:avLst/>
          </a:prstGeom>
          <a:noFill/>
          <a:ln>
            <a:noFill/>
          </a:ln>
        </p:spPr>
        <p:txBody>
          <a:bodyPr spcFirstLastPara="1" wrap="square" lIns="91425" tIns="91425" rIns="91425" bIns="91425" anchor="ctr" anchorCtr="0">
            <a:noAutofit/>
          </a:bodyPr>
          <a:lstStyle/>
          <a:p>
            <a:pPr lvl="0">
              <a:lnSpc>
                <a:spcPct val="115000"/>
              </a:lnSpc>
            </a:pPr>
            <a:r>
              <a:rPr lang="zh-CN" altLang="en-US" sz="2400" dirty="0">
                <a:solidFill>
                  <a:schemeClr val="dk1"/>
                </a:solidFill>
                <a:latin typeface="Helvetica Neue"/>
                <a:ea typeface="Helvetica Neue"/>
                <a:cs typeface="Helvetica Neue"/>
                <a:sym typeface="Helvetica Neue"/>
              </a:rPr>
              <a:t>没有结束标签！</a:t>
            </a:r>
            <a:endParaRPr sz="2400" dirty="0">
              <a:latin typeface="Helvetica Neue"/>
              <a:ea typeface="Helvetica Neue"/>
              <a:cs typeface="Helvetica Neue"/>
              <a:sym typeface="Helvetica Neue"/>
            </a:endParaRPr>
          </a:p>
        </p:txBody>
      </p:sp>
      <p:pic>
        <p:nvPicPr>
          <p:cNvPr id="334" name="Google Shape;334;p47"/>
          <p:cNvPicPr preferRelativeResize="0"/>
          <p:nvPr/>
        </p:nvPicPr>
        <p:blipFill>
          <a:blip r:embed="rId4">
            <a:alphaModFix/>
          </a:blip>
          <a:stretch>
            <a:fillRect/>
          </a:stretch>
        </p:blipFill>
        <p:spPr>
          <a:xfrm>
            <a:off x="4916912" y="2634210"/>
            <a:ext cx="3328074" cy="910774"/>
          </a:xfrm>
          <a:prstGeom prst="rect">
            <a:avLst/>
          </a:prstGeom>
          <a:noFill/>
          <a:ln w="19050" cap="flat" cmpd="sng">
            <a:solidFill>
              <a:schemeClr val="dk2"/>
            </a:solidFill>
            <a:prstDash val="solid"/>
            <a:round/>
            <a:headEnd type="none" w="sm" len="sm"/>
            <a:tailEnd type="none" w="sm" len="sm"/>
          </a:ln>
        </p:spPr>
      </p:pic>
      <p:pic>
        <p:nvPicPr>
          <p:cNvPr id="335" name="Google Shape;335;p47"/>
          <p:cNvPicPr preferRelativeResize="0"/>
          <p:nvPr/>
        </p:nvPicPr>
        <p:blipFill>
          <a:blip r:embed="rId5">
            <a:alphaModFix/>
          </a:blip>
          <a:stretch>
            <a:fillRect/>
          </a:stretch>
        </p:blipFill>
        <p:spPr>
          <a:xfrm>
            <a:off x="8330938" y="128023"/>
            <a:ext cx="528825" cy="528803"/>
          </a:xfrm>
          <a:prstGeom prst="rect">
            <a:avLst/>
          </a:prstGeom>
          <a:noFill/>
          <a:ln>
            <a:noFill/>
          </a:ln>
        </p:spPr>
      </p:pic>
      <p:pic>
        <p:nvPicPr>
          <p:cNvPr id="336" name="Google Shape;336;p47"/>
          <p:cNvPicPr preferRelativeResize="0"/>
          <p:nvPr/>
        </p:nvPicPr>
        <p:blipFill>
          <a:blip r:embed="rId6">
            <a:alphaModFix/>
          </a:blip>
          <a:stretch>
            <a:fillRect/>
          </a:stretch>
        </p:blipFill>
        <p:spPr>
          <a:xfrm rot="-5400000">
            <a:off x="1888525" y="3227125"/>
            <a:ext cx="813550" cy="813550"/>
          </a:xfrm>
          <a:prstGeom prst="rect">
            <a:avLst/>
          </a:prstGeom>
          <a:noFill/>
          <a:ln>
            <a:noFill/>
          </a:ln>
        </p:spPr>
      </p:pic>
    </p:spTree>
    <p:extLst>
      <p:ext uri="{BB962C8B-B14F-4D97-AF65-F5344CB8AC3E}">
        <p14:creationId xmlns:p14="http://schemas.microsoft.com/office/powerpoint/2010/main" val="34704363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Placeholder attribute</a:t>
            </a:r>
            <a:endParaRPr/>
          </a:p>
        </p:txBody>
      </p:sp>
      <p:sp>
        <p:nvSpPr>
          <p:cNvPr id="342" name="Google Shape;342;p48"/>
          <p:cNvSpPr txBox="1">
            <a:spLocks noGrp="1"/>
          </p:cNvSpPr>
          <p:nvPr>
            <p:ph type="body" idx="1"/>
          </p:nvPr>
        </p:nvSpPr>
        <p:spPr>
          <a:xfrm>
            <a:off x="532950" y="1257300"/>
            <a:ext cx="7712100" cy="488700"/>
          </a:xfrm>
          <a:prstGeom prst="rect">
            <a:avLst/>
          </a:prstGeom>
        </p:spPr>
        <p:txBody>
          <a:bodyPr spcFirstLastPara="1" wrap="square" lIns="91425" tIns="91425" rIns="91425" bIns="91425" anchor="t" anchorCtr="0">
            <a:noAutofit/>
          </a:bodyPr>
          <a:lstStyle/>
          <a:p>
            <a:pPr marL="0" lvl="0" indent="0">
              <a:lnSpc>
                <a:spcPct val="115000"/>
              </a:lnSpc>
              <a:buNone/>
            </a:pPr>
            <a:r>
              <a:rPr lang="zh-CN" altLang="en-US" dirty="0">
                <a:solidFill>
                  <a:schemeClr val="dk1"/>
                </a:solidFill>
              </a:rPr>
              <a:t>占位符属性提供了简短的提示，用于描述输入字段</a:t>
            </a:r>
            <a:r>
              <a:rPr lang="en-US" altLang="zh-CN" dirty="0">
                <a:solidFill>
                  <a:schemeClr val="dk1"/>
                </a:solidFill>
              </a:rPr>
              <a:t>/</a:t>
            </a:r>
            <a:r>
              <a:rPr lang="zh-CN" altLang="en-US" dirty="0">
                <a:solidFill>
                  <a:schemeClr val="dk1"/>
                </a:solidFill>
              </a:rPr>
              <a:t>文本区域的期望值。在用户输入值之前，该字段会显示简短提示。</a:t>
            </a:r>
            <a:endParaRPr dirty="0">
              <a:solidFill>
                <a:schemeClr val="dk1"/>
              </a:solidFill>
            </a:endParaRPr>
          </a:p>
        </p:txBody>
      </p:sp>
      <p:pic>
        <p:nvPicPr>
          <p:cNvPr id="343" name="Google Shape;343;p48"/>
          <p:cNvPicPr preferRelativeResize="0"/>
          <p:nvPr/>
        </p:nvPicPr>
        <p:blipFill>
          <a:blip r:embed="rId3">
            <a:alphaModFix/>
          </a:blip>
          <a:stretch>
            <a:fillRect/>
          </a:stretch>
        </p:blipFill>
        <p:spPr>
          <a:xfrm>
            <a:off x="532950" y="1684867"/>
            <a:ext cx="5055050" cy="2946833"/>
          </a:xfrm>
          <a:prstGeom prst="rect">
            <a:avLst/>
          </a:prstGeom>
          <a:noFill/>
          <a:ln>
            <a:noFill/>
          </a:ln>
        </p:spPr>
      </p:pic>
      <p:pic>
        <p:nvPicPr>
          <p:cNvPr id="344" name="Google Shape;344;p48"/>
          <p:cNvPicPr preferRelativeResize="0"/>
          <p:nvPr/>
        </p:nvPicPr>
        <p:blipFill>
          <a:blip r:embed="rId4">
            <a:alphaModFix/>
          </a:blip>
          <a:stretch>
            <a:fillRect/>
          </a:stretch>
        </p:blipFill>
        <p:spPr>
          <a:xfrm>
            <a:off x="5679476" y="2783475"/>
            <a:ext cx="2565574" cy="1869825"/>
          </a:xfrm>
          <a:prstGeom prst="rect">
            <a:avLst/>
          </a:prstGeom>
          <a:noFill/>
          <a:ln>
            <a:noFill/>
          </a:ln>
        </p:spPr>
      </p:pic>
      <p:pic>
        <p:nvPicPr>
          <p:cNvPr id="345" name="Google Shape;345;p48"/>
          <p:cNvPicPr preferRelativeResize="0"/>
          <p:nvPr/>
        </p:nvPicPr>
        <p:blipFill>
          <a:blip r:embed="rId5">
            <a:alphaModFix/>
          </a:blip>
          <a:stretch>
            <a:fillRect/>
          </a:stretch>
        </p:blipFill>
        <p:spPr>
          <a:xfrm rot="-5400000">
            <a:off x="1888525" y="4065325"/>
            <a:ext cx="813550" cy="813550"/>
          </a:xfrm>
          <a:prstGeom prst="rect">
            <a:avLst/>
          </a:prstGeom>
          <a:noFill/>
          <a:ln>
            <a:noFill/>
          </a:ln>
        </p:spPr>
      </p:pic>
    </p:spTree>
    <p:extLst>
      <p:ext uri="{BB962C8B-B14F-4D97-AF65-F5344CB8AC3E}">
        <p14:creationId xmlns:p14="http://schemas.microsoft.com/office/powerpoint/2010/main" val="33936518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9"/>
          <p:cNvSpPr txBox="1">
            <a:spLocks noGrp="1"/>
          </p:cNvSpPr>
          <p:nvPr>
            <p:ph type="body" idx="1"/>
          </p:nvPr>
        </p:nvSpPr>
        <p:spPr>
          <a:xfrm>
            <a:off x="3263400" y="2851375"/>
            <a:ext cx="5323800" cy="898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Like other HTML elements, an input can have class attributes.</a:t>
            </a:r>
            <a:endParaRPr sz="2800">
              <a:solidFill>
                <a:schemeClr val="dk1"/>
              </a:solidFill>
              <a:latin typeface="Helvetica Neue"/>
              <a:ea typeface="Helvetica Neue"/>
              <a:cs typeface="Helvetica Neue"/>
              <a:sym typeface="Helvetica Neue"/>
            </a:endParaRPr>
          </a:p>
        </p:txBody>
      </p:sp>
      <p:sp>
        <p:nvSpPr>
          <p:cNvPr id="351" name="Google Shape;351;p49"/>
          <p:cNvSpPr txBox="1"/>
          <p:nvPr/>
        </p:nvSpPr>
        <p:spPr>
          <a:xfrm>
            <a:off x="208300" y="1792375"/>
            <a:ext cx="2326500" cy="52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Helvetica Neue"/>
                <a:ea typeface="Helvetica Neue"/>
                <a:cs typeface="Helvetica Neue"/>
                <a:sym typeface="Helvetica Neue"/>
              </a:rPr>
              <a:t>Let’s make an input field    	</a:t>
            </a:r>
            <a:endParaRPr/>
          </a:p>
        </p:txBody>
      </p:sp>
      <p:pic>
        <p:nvPicPr>
          <p:cNvPr id="352" name="Google Shape;352;p49" descr="For the HD version with beep go to: http://www.youtube.com/watch?v=LY6h3pkdsro&#10;&#10;Possibly the easiest timer you'll ever use. Big easy to see numbers. Voted #1 by timer-timer.com - that's us :) http://timer-timer.com. For a version that beeps when it reaches 0 see link above." title="5 Minute Countdown Timer">
            <a:hlinkClick r:id="rId3"/>
          </p:cNvPr>
          <p:cNvPicPr preferRelativeResize="0"/>
          <p:nvPr/>
        </p:nvPicPr>
        <p:blipFill>
          <a:blip r:embed="rId4">
            <a:alphaModFix/>
          </a:blip>
          <a:stretch>
            <a:fillRect/>
          </a:stretch>
        </p:blipFill>
        <p:spPr>
          <a:xfrm>
            <a:off x="208250" y="2752857"/>
            <a:ext cx="2326600" cy="1744975"/>
          </a:xfrm>
          <a:prstGeom prst="rect">
            <a:avLst/>
          </a:prstGeom>
          <a:noFill/>
          <a:ln>
            <a:noFill/>
          </a:ln>
        </p:spPr>
      </p:pic>
      <p:sp>
        <p:nvSpPr>
          <p:cNvPr id="353" name="Google Shape;353;p49"/>
          <p:cNvSpPr txBox="1"/>
          <p:nvPr/>
        </p:nvSpPr>
        <p:spPr>
          <a:xfrm>
            <a:off x="3322750" y="1538800"/>
            <a:ext cx="4676700" cy="11601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&lt;p&gt;Enter your name:&lt;/p&gt;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a:t>
            </a:r>
            <a:r>
              <a:rPr lang="en" sz="1800" u="sng" dirty="0">
                <a:solidFill>
                  <a:schemeClr val="dk1"/>
                </a:solidFill>
                <a:latin typeface="Consolas"/>
                <a:ea typeface="Consolas"/>
                <a:cs typeface="Consolas"/>
                <a:sym typeface="Consolas"/>
              </a:rPr>
              <a:t>input</a:t>
            </a:r>
            <a:r>
              <a:rPr lang="en" sz="1800" dirty="0">
                <a:solidFill>
                  <a:schemeClr val="dk1"/>
                </a:solidFill>
                <a:latin typeface="Consolas"/>
                <a:ea typeface="Consolas"/>
                <a:cs typeface="Consolas"/>
                <a:sym typeface="Consolas"/>
              </a:rPr>
              <a:t> </a:t>
            </a:r>
            <a:r>
              <a:rPr lang="en" sz="1800" u="sng" dirty="0">
                <a:solidFill>
                  <a:schemeClr val="dk1"/>
                </a:solidFill>
                <a:latin typeface="Consolas"/>
                <a:ea typeface="Consolas"/>
                <a:cs typeface="Consolas"/>
                <a:sym typeface="Consolas"/>
              </a:rPr>
              <a:t>class</a:t>
            </a:r>
            <a:r>
              <a:rPr lang="en" sz="1800" dirty="0">
                <a:solidFill>
                  <a:schemeClr val="dk1"/>
                </a:solidFill>
                <a:latin typeface="Consolas"/>
                <a:ea typeface="Consolas"/>
                <a:cs typeface="Consolas"/>
                <a:sym typeface="Consolas"/>
              </a:rPr>
              <a:t>="</a:t>
            </a:r>
            <a:r>
              <a:rPr lang="en" sz="1800" u="sng" dirty="0" err="1">
                <a:solidFill>
                  <a:schemeClr val="dk1"/>
                </a:solidFill>
                <a:latin typeface="Consolas"/>
                <a:ea typeface="Consolas"/>
                <a:cs typeface="Consolas"/>
                <a:sym typeface="Consolas"/>
              </a:rPr>
              <a:t>userName</a:t>
            </a:r>
            <a:r>
              <a:rPr lang="en" sz="1800" dirty="0">
                <a:solidFill>
                  <a:schemeClr val="dk1"/>
                </a:solidFill>
                <a:latin typeface="Consolas"/>
                <a:ea typeface="Consolas"/>
                <a:cs typeface="Consolas"/>
                <a:sym typeface="Consolas"/>
              </a:rPr>
              <a:t>"&gt;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&lt;button class="submit"&gt;Go&lt;/button&gt;</a:t>
            </a:r>
            <a:endParaRPr sz="1800" dirty="0">
              <a:latin typeface="Consolas"/>
              <a:ea typeface="Consolas"/>
              <a:cs typeface="Consolas"/>
              <a:sym typeface="Consolas"/>
            </a:endParaRPr>
          </a:p>
        </p:txBody>
      </p:sp>
      <p:pic>
        <p:nvPicPr>
          <p:cNvPr id="354" name="Google Shape;354;p49"/>
          <p:cNvPicPr preferRelativeResize="0"/>
          <p:nvPr/>
        </p:nvPicPr>
        <p:blipFill>
          <a:blip r:embed="rId5">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13829850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.val()</a:t>
            </a:r>
            <a:r>
              <a:rPr lang="en"/>
              <a:t> inside a click handler</a:t>
            </a:r>
            <a:endParaRPr/>
          </a:p>
        </p:txBody>
      </p:sp>
      <p:sp>
        <p:nvSpPr>
          <p:cNvPr id="360" name="Google Shape;360;p50"/>
          <p:cNvSpPr txBox="1"/>
          <p:nvPr/>
        </p:nvSpPr>
        <p:spPr>
          <a:xfrm>
            <a:off x="532950" y="1257300"/>
            <a:ext cx="8078100" cy="3000000"/>
          </a:xfrm>
          <a:prstGeom prst="rect">
            <a:avLst/>
          </a:prstGeom>
          <a:noFill/>
          <a:ln>
            <a:noFill/>
          </a:ln>
        </p:spPr>
        <p:txBody>
          <a:bodyPr spcFirstLastPara="1" wrap="square" lIns="91425" tIns="91425" rIns="91425" bIns="91425" anchor="t" anchorCtr="0">
            <a:noAutofit/>
          </a:bodyPr>
          <a:lstStyle/>
          <a:p>
            <a:pPr lvl="0">
              <a:lnSpc>
                <a:spcPct val="115000"/>
              </a:lnSpc>
            </a:pPr>
            <a:r>
              <a:rPr lang="en-US" altLang="zh-CN" sz="2400" dirty="0">
                <a:solidFill>
                  <a:schemeClr val="dk1"/>
                </a:solidFill>
                <a:latin typeface="Helvetica Neue"/>
                <a:ea typeface="Helvetica Neue"/>
                <a:cs typeface="Helvetica Neue"/>
                <a:sym typeface="Helvetica Neue"/>
              </a:rPr>
              <a:t>.</a:t>
            </a:r>
            <a:r>
              <a:rPr lang="en-US" altLang="zh-CN" sz="2400" dirty="0" err="1">
                <a:solidFill>
                  <a:schemeClr val="dk1"/>
                </a:solidFill>
                <a:latin typeface="Helvetica Neue"/>
                <a:ea typeface="Helvetica Neue"/>
                <a:cs typeface="Helvetica Neue"/>
                <a:sym typeface="Helvetica Neue"/>
              </a:rPr>
              <a:t>val</a:t>
            </a:r>
            <a:r>
              <a:rPr lang="zh-CN" altLang="en-US" sz="2400" dirty="0">
                <a:solidFill>
                  <a:schemeClr val="dk1"/>
                </a:solidFill>
                <a:latin typeface="Helvetica Neue"/>
                <a:ea typeface="Helvetica Neue"/>
                <a:cs typeface="Helvetica Neue"/>
                <a:sym typeface="Helvetica Neue"/>
              </a:rPr>
              <a:t>（）捕获用户键入的内容，因此我们可以将其存储在变量中以备后用。</a:t>
            </a:r>
            <a:endParaRPr sz="2400" dirty="0"/>
          </a:p>
        </p:txBody>
      </p:sp>
      <p:sp>
        <p:nvSpPr>
          <p:cNvPr id="361" name="Google Shape;361;p50"/>
          <p:cNvSpPr txBox="1"/>
          <p:nvPr/>
        </p:nvSpPr>
        <p:spPr>
          <a:xfrm>
            <a:off x="1849500" y="2571750"/>
            <a:ext cx="5445000" cy="1172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dirty="0">
                <a:solidFill>
                  <a:schemeClr val="dk2"/>
                </a:solidFill>
                <a:latin typeface="Consolas"/>
                <a:ea typeface="Consolas"/>
                <a:cs typeface="Consolas"/>
                <a:sym typeface="Consolas"/>
              </a:rPr>
              <a:t>$("button").click(function() {</a:t>
            </a:r>
            <a:endParaRPr sz="2000" dirty="0">
              <a:solidFill>
                <a:schemeClr val="dk2"/>
              </a:solidFill>
              <a:latin typeface="Consolas"/>
              <a:ea typeface="Consolas"/>
              <a:cs typeface="Consolas"/>
              <a:sym typeface="Consolas"/>
            </a:endParaRPr>
          </a:p>
          <a:p>
            <a:pPr marL="0" lvl="0" indent="457200" algn="l" rtl="0">
              <a:lnSpc>
                <a:spcPct val="115000"/>
              </a:lnSpc>
              <a:spcBef>
                <a:spcPts val="0"/>
              </a:spcBef>
              <a:spcAft>
                <a:spcPts val="0"/>
              </a:spcAft>
              <a:buNone/>
            </a:pPr>
            <a:r>
              <a:rPr lang="en" sz="2000" u="sng" dirty="0">
                <a:solidFill>
                  <a:srgbClr val="EF5330"/>
                </a:solidFill>
                <a:latin typeface="Consolas"/>
                <a:ea typeface="Consolas"/>
                <a:cs typeface="Consolas"/>
                <a:sym typeface="Consolas"/>
              </a:rPr>
              <a:t>let</a:t>
            </a:r>
            <a:r>
              <a:rPr lang="en" sz="2000" dirty="0">
                <a:solidFill>
                  <a:srgbClr val="EF5330"/>
                </a:solidFill>
                <a:latin typeface="Consolas"/>
                <a:ea typeface="Consolas"/>
                <a:cs typeface="Consolas"/>
                <a:sym typeface="Consolas"/>
              </a:rPr>
              <a:t> </a:t>
            </a:r>
            <a:r>
              <a:rPr lang="en" sz="2000" dirty="0">
                <a:solidFill>
                  <a:schemeClr val="dk1"/>
                </a:solidFill>
                <a:latin typeface="Consolas"/>
                <a:ea typeface="Consolas"/>
                <a:cs typeface="Consolas"/>
                <a:sym typeface="Consolas"/>
              </a:rPr>
              <a:t>message = </a:t>
            </a:r>
            <a:r>
              <a:rPr lang="en" sz="2000" u="sng" dirty="0">
                <a:solidFill>
                  <a:srgbClr val="EF5330"/>
                </a:solidFill>
                <a:latin typeface="Consolas"/>
                <a:ea typeface="Consolas"/>
                <a:cs typeface="Consolas"/>
                <a:sym typeface="Consolas"/>
              </a:rPr>
              <a:t>$("input").</a:t>
            </a:r>
            <a:r>
              <a:rPr lang="en" sz="2000" u="sng" dirty="0" err="1">
                <a:solidFill>
                  <a:srgbClr val="EF5330"/>
                </a:solidFill>
                <a:latin typeface="Consolas"/>
                <a:ea typeface="Consolas"/>
                <a:cs typeface="Consolas"/>
                <a:sym typeface="Consolas"/>
              </a:rPr>
              <a:t>val</a:t>
            </a:r>
            <a:r>
              <a:rPr lang="en" sz="2000" u="sng" dirty="0">
                <a:solidFill>
                  <a:srgbClr val="EF5330"/>
                </a:solidFill>
                <a:latin typeface="Consolas"/>
                <a:ea typeface="Consolas"/>
                <a:cs typeface="Consolas"/>
                <a:sym typeface="Consolas"/>
              </a:rPr>
              <a:t>()</a:t>
            </a: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2000" dirty="0">
                <a:solidFill>
                  <a:schemeClr val="dk2"/>
                </a:solidFill>
                <a:latin typeface="Consolas"/>
                <a:ea typeface="Consolas"/>
                <a:cs typeface="Consolas"/>
                <a:sym typeface="Consolas"/>
              </a:rPr>
              <a:t>});</a:t>
            </a:r>
            <a:endParaRPr sz="2000" dirty="0">
              <a:latin typeface="Consolas"/>
              <a:ea typeface="Consolas"/>
              <a:cs typeface="Consolas"/>
              <a:sym typeface="Consolas"/>
            </a:endParaRPr>
          </a:p>
        </p:txBody>
      </p:sp>
      <p:pic>
        <p:nvPicPr>
          <p:cNvPr id="362" name="Google Shape;362;p50"/>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17095349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.val() </a:t>
            </a:r>
            <a:r>
              <a:rPr lang="en"/>
              <a:t>inside a click handler</a:t>
            </a:r>
            <a:endParaRPr/>
          </a:p>
        </p:txBody>
      </p:sp>
      <p:sp>
        <p:nvSpPr>
          <p:cNvPr id="368" name="Google Shape;368;p51"/>
          <p:cNvSpPr txBox="1"/>
          <p:nvPr/>
        </p:nvSpPr>
        <p:spPr>
          <a:xfrm>
            <a:off x="532950" y="1257300"/>
            <a:ext cx="80781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dk1"/>
                </a:solidFill>
                <a:latin typeface="Helvetica Neue"/>
                <a:ea typeface="Helvetica Neue"/>
                <a:cs typeface="Helvetica Neue"/>
                <a:sym typeface="Helvetica Neue"/>
              </a:rPr>
              <a:t>What is the name of the </a:t>
            </a:r>
            <a:r>
              <a:rPr lang="en" sz="2400" b="1">
                <a:solidFill>
                  <a:schemeClr val="dk1"/>
                </a:solidFill>
                <a:latin typeface="Helvetica Neue"/>
                <a:ea typeface="Helvetica Neue"/>
                <a:cs typeface="Helvetica Neue"/>
                <a:sym typeface="Helvetica Neue"/>
              </a:rPr>
              <a:t>variable</a:t>
            </a:r>
            <a:r>
              <a:rPr lang="en" sz="2400">
                <a:solidFill>
                  <a:schemeClr val="dk1"/>
                </a:solidFill>
                <a:latin typeface="Helvetica Neue"/>
                <a:ea typeface="Helvetica Neue"/>
                <a:cs typeface="Helvetica Neue"/>
                <a:sym typeface="Helvetica Neue"/>
              </a:rPr>
              <a:t> in this code?</a:t>
            </a:r>
            <a:endParaRPr sz="24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2400">
              <a:solidFill>
                <a:srgbClr val="FFAA7B"/>
              </a:solidFill>
              <a:latin typeface="Helvetica Neue"/>
              <a:ea typeface="Helvetica Neue"/>
              <a:cs typeface="Helvetica Neue"/>
              <a:sym typeface="Helvetica Neue"/>
            </a:endParaRPr>
          </a:p>
        </p:txBody>
      </p:sp>
      <p:sp>
        <p:nvSpPr>
          <p:cNvPr id="369" name="Google Shape;369;p51"/>
          <p:cNvSpPr txBox="1"/>
          <p:nvPr/>
        </p:nvSpPr>
        <p:spPr>
          <a:xfrm>
            <a:off x="1849500" y="2571750"/>
            <a:ext cx="5445000" cy="1172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chemeClr val="dk2"/>
                </a:solidFill>
                <a:latin typeface="Consolas"/>
                <a:ea typeface="Consolas"/>
                <a:cs typeface="Consolas"/>
                <a:sym typeface="Consolas"/>
              </a:rPr>
              <a:t>$("button").click(function() {</a:t>
            </a:r>
            <a:endParaRPr sz="2000">
              <a:solidFill>
                <a:schemeClr val="dk2"/>
              </a:solidFill>
              <a:latin typeface="Consolas"/>
              <a:ea typeface="Consolas"/>
              <a:cs typeface="Consolas"/>
              <a:sym typeface="Consolas"/>
            </a:endParaRPr>
          </a:p>
          <a:p>
            <a:pPr marL="0" lvl="0" indent="457200" algn="l" rtl="0">
              <a:lnSpc>
                <a:spcPct val="115000"/>
              </a:lnSpc>
              <a:spcBef>
                <a:spcPts val="0"/>
              </a:spcBef>
              <a:spcAft>
                <a:spcPts val="0"/>
              </a:spcAft>
              <a:buNone/>
            </a:pPr>
            <a:r>
              <a:rPr lang="en" sz="2000" b="1">
                <a:solidFill>
                  <a:srgbClr val="1155CC"/>
                </a:solidFill>
                <a:latin typeface="Consolas"/>
                <a:ea typeface="Consolas"/>
                <a:cs typeface="Consolas"/>
                <a:sym typeface="Consolas"/>
              </a:rPr>
              <a:t>let</a:t>
            </a:r>
            <a:r>
              <a:rPr lang="en" sz="2000">
                <a:solidFill>
                  <a:srgbClr val="EF5330"/>
                </a:solidFill>
                <a:latin typeface="Consolas"/>
                <a:ea typeface="Consolas"/>
                <a:cs typeface="Consolas"/>
                <a:sym typeface="Consolas"/>
              </a:rPr>
              <a:t> </a:t>
            </a:r>
            <a:r>
              <a:rPr lang="en" sz="2000">
                <a:solidFill>
                  <a:schemeClr val="dk1"/>
                </a:solidFill>
                <a:latin typeface="Consolas"/>
                <a:ea typeface="Consolas"/>
                <a:cs typeface="Consolas"/>
                <a:sym typeface="Consolas"/>
              </a:rPr>
              <a:t>message = </a:t>
            </a:r>
            <a:r>
              <a:rPr lang="en" sz="2000">
                <a:solidFill>
                  <a:srgbClr val="EF5330"/>
                </a:solidFill>
                <a:latin typeface="Consolas"/>
                <a:ea typeface="Consolas"/>
                <a:cs typeface="Consolas"/>
                <a:sym typeface="Consolas"/>
              </a:rPr>
              <a:t>$("input").val()</a:t>
            </a:r>
            <a:r>
              <a:rPr lang="en" sz="2000">
                <a:solidFill>
                  <a:schemeClr val="dk1"/>
                </a:solidFill>
                <a:latin typeface="Consolas"/>
                <a:ea typeface="Consolas"/>
                <a:cs typeface="Consolas"/>
                <a:sym typeface="Consolas"/>
              </a:rPr>
              <a:t>;</a:t>
            </a:r>
            <a:endParaRPr sz="20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2000">
                <a:solidFill>
                  <a:schemeClr val="dk2"/>
                </a:solidFill>
                <a:latin typeface="Consolas"/>
                <a:ea typeface="Consolas"/>
                <a:cs typeface="Consolas"/>
                <a:sym typeface="Consolas"/>
              </a:rPr>
              <a:t>});</a:t>
            </a:r>
            <a:endParaRPr sz="2000">
              <a:latin typeface="Consolas"/>
              <a:ea typeface="Consolas"/>
              <a:cs typeface="Consolas"/>
              <a:sym typeface="Consolas"/>
            </a:endParaRPr>
          </a:p>
        </p:txBody>
      </p:sp>
    </p:spTree>
    <p:extLst>
      <p:ext uri="{BB962C8B-B14F-4D97-AF65-F5344CB8AC3E}">
        <p14:creationId xmlns:p14="http://schemas.microsoft.com/office/powerpoint/2010/main" val="3791698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2"/>
          <p:cNvSpPr txBox="1"/>
          <p:nvPr/>
        </p:nvSpPr>
        <p:spPr>
          <a:xfrm>
            <a:off x="532950" y="1257300"/>
            <a:ext cx="80781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dk1"/>
                </a:solidFill>
                <a:latin typeface="Helvetica Neue"/>
                <a:ea typeface="Helvetica Neue"/>
                <a:cs typeface="Helvetica Neue"/>
                <a:sym typeface="Helvetica Neue"/>
              </a:rPr>
              <a:t>What is the value of message right now?</a:t>
            </a:r>
            <a:endParaRPr sz="24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2400">
              <a:solidFill>
                <a:srgbClr val="FFAA7B"/>
              </a:solidFill>
              <a:latin typeface="Helvetica Neue"/>
              <a:ea typeface="Helvetica Neue"/>
              <a:cs typeface="Helvetica Neue"/>
              <a:sym typeface="Helvetica Neue"/>
            </a:endParaRPr>
          </a:p>
        </p:txBody>
      </p:sp>
      <p:sp>
        <p:nvSpPr>
          <p:cNvPr id="375" name="Google Shape;375;p52"/>
          <p:cNvSpPr txBox="1"/>
          <p:nvPr/>
        </p:nvSpPr>
        <p:spPr>
          <a:xfrm>
            <a:off x="1898125" y="1891125"/>
            <a:ext cx="5445000" cy="1172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chemeClr val="dk2"/>
                </a:solidFill>
                <a:latin typeface="Consolas"/>
                <a:ea typeface="Consolas"/>
                <a:cs typeface="Consolas"/>
                <a:sym typeface="Consolas"/>
              </a:rPr>
              <a:t>$("button").click(function() {</a:t>
            </a:r>
            <a:endParaRPr sz="2000">
              <a:solidFill>
                <a:schemeClr val="dk2"/>
              </a:solidFill>
              <a:latin typeface="Consolas"/>
              <a:ea typeface="Consolas"/>
              <a:cs typeface="Consolas"/>
              <a:sym typeface="Consolas"/>
            </a:endParaRPr>
          </a:p>
          <a:p>
            <a:pPr marL="0" lvl="0" indent="457200" algn="l" rtl="0">
              <a:lnSpc>
                <a:spcPct val="115000"/>
              </a:lnSpc>
              <a:spcBef>
                <a:spcPts val="0"/>
              </a:spcBef>
              <a:spcAft>
                <a:spcPts val="0"/>
              </a:spcAft>
              <a:buNone/>
            </a:pPr>
            <a:r>
              <a:rPr lang="en" sz="2000">
                <a:solidFill>
                  <a:srgbClr val="EF5330"/>
                </a:solidFill>
                <a:latin typeface="Consolas"/>
                <a:ea typeface="Consolas"/>
                <a:cs typeface="Consolas"/>
                <a:sym typeface="Consolas"/>
              </a:rPr>
              <a:t>let </a:t>
            </a:r>
            <a:r>
              <a:rPr lang="en" sz="2000">
                <a:solidFill>
                  <a:schemeClr val="dk1"/>
                </a:solidFill>
                <a:latin typeface="Consolas"/>
                <a:ea typeface="Consolas"/>
                <a:cs typeface="Consolas"/>
                <a:sym typeface="Consolas"/>
              </a:rPr>
              <a:t>message = </a:t>
            </a:r>
            <a:r>
              <a:rPr lang="en" sz="2000">
                <a:solidFill>
                  <a:srgbClr val="EF5330"/>
                </a:solidFill>
                <a:latin typeface="Consolas"/>
                <a:ea typeface="Consolas"/>
                <a:cs typeface="Consolas"/>
                <a:sym typeface="Consolas"/>
              </a:rPr>
              <a:t>$("input").val()</a:t>
            </a:r>
            <a:r>
              <a:rPr lang="en" sz="2000">
                <a:solidFill>
                  <a:schemeClr val="dk1"/>
                </a:solidFill>
                <a:latin typeface="Consolas"/>
                <a:ea typeface="Consolas"/>
                <a:cs typeface="Consolas"/>
                <a:sym typeface="Consolas"/>
              </a:rPr>
              <a:t>;</a:t>
            </a:r>
            <a:endParaRPr sz="20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2000">
                <a:solidFill>
                  <a:schemeClr val="dk2"/>
                </a:solidFill>
                <a:latin typeface="Consolas"/>
                <a:ea typeface="Consolas"/>
                <a:cs typeface="Consolas"/>
                <a:sym typeface="Consolas"/>
              </a:rPr>
              <a:t>});</a:t>
            </a:r>
            <a:endParaRPr sz="2000">
              <a:latin typeface="Consolas"/>
              <a:ea typeface="Consolas"/>
              <a:cs typeface="Consolas"/>
              <a:sym typeface="Consolas"/>
            </a:endParaRPr>
          </a:p>
        </p:txBody>
      </p:sp>
      <p:pic>
        <p:nvPicPr>
          <p:cNvPr id="376" name="Google Shape;376;p52"/>
          <p:cNvPicPr preferRelativeResize="0"/>
          <p:nvPr/>
        </p:nvPicPr>
        <p:blipFill>
          <a:blip r:embed="rId3">
            <a:alphaModFix/>
          </a:blip>
          <a:stretch>
            <a:fillRect/>
          </a:stretch>
        </p:blipFill>
        <p:spPr>
          <a:xfrm>
            <a:off x="3143250" y="3264088"/>
            <a:ext cx="2857500" cy="1323975"/>
          </a:xfrm>
          <a:prstGeom prst="rect">
            <a:avLst/>
          </a:prstGeom>
          <a:noFill/>
          <a:ln w="28575" cap="flat" cmpd="sng">
            <a:solidFill>
              <a:schemeClr val="dk2"/>
            </a:solidFill>
            <a:prstDash val="solid"/>
            <a:round/>
            <a:headEnd type="none" w="sm" len="sm"/>
            <a:tailEnd type="none" w="sm" len="sm"/>
          </a:ln>
        </p:spPr>
      </p:pic>
      <p:sp>
        <p:nvSpPr>
          <p:cNvPr id="377" name="Google Shape;377;p5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.val() </a:t>
            </a:r>
            <a:r>
              <a:rPr lang="en"/>
              <a:t>inside a click handler</a:t>
            </a:r>
            <a:endParaRPr/>
          </a:p>
        </p:txBody>
      </p:sp>
    </p:spTree>
    <p:extLst>
      <p:ext uri="{BB962C8B-B14F-4D97-AF65-F5344CB8AC3E}">
        <p14:creationId xmlns:p14="http://schemas.microsoft.com/office/powerpoint/2010/main" val="41022497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3"/>
          <p:cNvSpPr txBox="1"/>
          <p:nvPr/>
        </p:nvSpPr>
        <p:spPr>
          <a:xfrm>
            <a:off x="532950" y="1257300"/>
            <a:ext cx="80781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dk1"/>
                </a:solidFill>
                <a:latin typeface="Helvetica Neue"/>
                <a:ea typeface="Helvetica Neue"/>
                <a:cs typeface="Helvetica Neue"/>
                <a:sym typeface="Helvetica Neue"/>
              </a:rPr>
              <a:t>What is the value of message right now?</a:t>
            </a:r>
            <a:endParaRPr sz="24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2400">
              <a:solidFill>
                <a:srgbClr val="FFAA7B"/>
              </a:solidFill>
              <a:latin typeface="Helvetica Neue"/>
              <a:ea typeface="Helvetica Neue"/>
              <a:cs typeface="Helvetica Neue"/>
              <a:sym typeface="Helvetica Neue"/>
            </a:endParaRPr>
          </a:p>
        </p:txBody>
      </p:sp>
      <p:sp>
        <p:nvSpPr>
          <p:cNvPr id="383" name="Google Shape;383;p53"/>
          <p:cNvSpPr txBox="1"/>
          <p:nvPr/>
        </p:nvSpPr>
        <p:spPr>
          <a:xfrm>
            <a:off x="1898125" y="1891125"/>
            <a:ext cx="5445000" cy="1172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chemeClr val="dk2"/>
                </a:solidFill>
                <a:latin typeface="Consolas"/>
                <a:ea typeface="Consolas"/>
                <a:cs typeface="Consolas"/>
                <a:sym typeface="Consolas"/>
              </a:rPr>
              <a:t>$("button").click(function() {</a:t>
            </a:r>
            <a:endParaRPr sz="2000">
              <a:solidFill>
                <a:schemeClr val="dk2"/>
              </a:solidFill>
              <a:latin typeface="Consolas"/>
              <a:ea typeface="Consolas"/>
              <a:cs typeface="Consolas"/>
              <a:sym typeface="Consolas"/>
            </a:endParaRPr>
          </a:p>
          <a:p>
            <a:pPr marL="0" lvl="0" indent="457200" algn="l" rtl="0">
              <a:lnSpc>
                <a:spcPct val="115000"/>
              </a:lnSpc>
              <a:spcBef>
                <a:spcPts val="0"/>
              </a:spcBef>
              <a:spcAft>
                <a:spcPts val="0"/>
              </a:spcAft>
              <a:buNone/>
            </a:pPr>
            <a:r>
              <a:rPr lang="en" sz="2000">
                <a:solidFill>
                  <a:srgbClr val="EF5330"/>
                </a:solidFill>
                <a:latin typeface="Consolas"/>
                <a:ea typeface="Consolas"/>
                <a:cs typeface="Consolas"/>
                <a:sym typeface="Consolas"/>
              </a:rPr>
              <a:t>let </a:t>
            </a:r>
            <a:r>
              <a:rPr lang="en" sz="2000">
                <a:solidFill>
                  <a:schemeClr val="dk1"/>
                </a:solidFill>
                <a:latin typeface="Consolas"/>
                <a:ea typeface="Consolas"/>
                <a:cs typeface="Consolas"/>
                <a:sym typeface="Consolas"/>
              </a:rPr>
              <a:t>message = </a:t>
            </a:r>
            <a:r>
              <a:rPr lang="en" sz="2000">
                <a:solidFill>
                  <a:srgbClr val="EF5330"/>
                </a:solidFill>
                <a:latin typeface="Consolas"/>
                <a:ea typeface="Consolas"/>
                <a:cs typeface="Consolas"/>
                <a:sym typeface="Consolas"/>
              </a:rPr>
              <a:t>$("input").val()</a:t>
            </a:r>
            <a:r>
              <a:rPr lang="en" sz="2000">
                <a:solidFill>
                  <a:schemeClr val="dk1"/>
                </a:solidFill>
                <a:latin typeface="Consolas"/>
                <a:ea typeface="Consolas"/>
                <a:cs typeface="Consolas"/>
                <a:sym typeface="Consolas"/>
              </a:rPr>
              <a:t>;</a:t>
            </a:r>
            <a:endParaRPr sz="20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2000">
                <a:solidFill>
                  <a:schemeClr val="dk2"/>
                </a:solidFill>
                <a:latin typeface="Consolas"/>
                <a:ea typeface="Consolas"/>
                <a:cs typeface="Consolas"/>
                <a:sym typeface="Consolas"/>
              </a:rPr>
              <a:t>});</a:t>
            </a:r>
            <a:endParaRPr sz="2000">
              <a:latin typeface="Consolas"/>
              <a:ea typeface="Consolas"/>
              <a:cs typeface="Consolas"/>
              <a:sym typeface="Consolas"/>
            </a:endParaRPr>
          </a:p>
        </p:txBody>
      </p:sp>
      <p:pic>
        <p:nvPicPr>
          <p:cNvPr id="384" name="Google Shape;384;p53"/>
          <p:cNvPicPr preferRelativeResize="0"/>
          <p:nvPr/>
        </p:nvPicPr>
        <p:blipFill rotWithShape="1">
          <a:blip r:embed="rId3">
            <a:alphaModFix/>
          </a:blip>
          <a:srcRect b="24681"/>
          <a:stretch/>
        </p:blipFill>
        <p:spPr>
          <a:xfrm>
            <a:off x="2976550" y="3255575"/>
            <a:ext cx="3190875" cy="1277000"/>
          </a:xfrm>
          <a:prstGeom prst="rect">
            <a:avLst/>
          </a:prstGeom>
          <a:noFill/>
          <a:ln w="28575" cap="flat" cmpd="sng">
            <a:solidFill>
              <a:schemeClr val="dk2"/>
            </a:solidFill>
            <a:prstDash val="solid"/>
            <a:round/>
            <a:headEnd type="none" w="sm" len="sm"/>
            <a:tailEnd type="none" w="sm" len="sm"/>
          </a:ln>
        </p:spPr>
      </p:pic>
      <p:sp>
        <p:nvSpPr>
          <p:cNvPr id="385" name="Google Shape;385;p5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.val() </a:t>
            </a:r>
            <a:r>
              <a:rPr lang="en"/>
              <a:t>inside a click handler</a:t>
            </a:r>
            <a:endParaRPr/>
          </a:p>
        </p:txBody>
      </p:sp>
    </p:spTree>
    <p:extLst>
      <p:ext uri="{BB962C8B-B14F-4D97-AF65-F5344CB8AC3E}">
        <p14:creationId xmlns:p14="http://schemas.microsoft.com/office/powerpoint/2010/main" val="2236492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What is </a:t>
            </a:r>
            <a:r>
              <a:rPr lang="en" b="1"/>
              <a:t>JavaScript</a:t>
            </a:r>
            <a:r>
              <a:rPr lang="en"/>
              <a:t> used for, again?</a:t>
            </a:r>
            <a:endParaRPr/>
          </a:p>
          <a:p>
            <a:pPr marL="0" lvl="0" indent="0" algn="ctr" rtl="0">
              <a:spcBef>
                <a:spcPts val="0"/>
              </a:spcBef>
              <a:spcAft>
                <a:spcPts val="0"/>
              </a:spcAft>
              <a:buNone/>
            </a:pPr>
            <a:endParaRPr/>
          </a:p>
        </p:txBody>
      </p:sp>
      <p:sp>
        <p:nvSpPr>
          <p:cNvPr id="314" name="Google Shape;314;p42"/>
          <p:cNvSpPr txBox="1">
            <a:spLocks noGrp="1"/>
          </p:cNvSpPr>
          <p:nvPr>
            <p:ph type="body" idx="1"/>
          </p:nvPr>
        </p:nvSpPr>
        <p:spPr>
          <a:xfrm>
            <a:off x="3271500" y="1932425"/>
            <a:ext cx="5323800" cy="26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rgbClr val="FFAA7B"/>
                </a:solidFill>
              </a:rPr>
              <a:t>JavaScript</a:t>
            </a:r>
            <a:r>
              <a:rPr lang="en"/>
              <a:t> is a </a:t>
            </a:r>
            <a:r>
              <a:rPr lang="en" b="1">
                <a:solidFill>
                  <a:srgbClr val="FFAA7B"/>
                </a:solidFill>
              </a:rPr>
              <a:t>programming language</a:t>
            </a:r>
            <a:r>
              <a:rPr lang="en"/>
              <a:t> that allows for behavior and interactivity on a webpage.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But you've already been using it!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jQuery is a part (a library) of JavaScript.</a:t>
            </a:r>
            <a:endParaRPr/>
          </a:p>
          <a:p>
            <a:pPr marL="457200" lvl="0" indent="0" algn="l" rtl="0">
              <a:spcBef>
                <a:spcPts val="0"/>
              </a:spcBef>
              <a:spcAft>
                <a:spcPts val="0"/>
              </a:spcAft>
              <a:buNone/>
            </a:pPr>
            <a:endParaRPr/>
          </a:p>
        </p:txBody>
      </p:sp>
      <p:pic>
        <p:nvPicPr>
          <p:cNvPr id="315" name="Google Shape;315;p42"/>
          <p:cNvPicPr preferRelativeResize="0"/>
          <p:nvPr/>
        </p:nvPicPr>
        <p:blipFill>
          <a:blip r:embed="rId3">
            <a:alphaModFix/>
          </a:blip>
          <a:stretch>
            <a:fillRect/>
          </a:stretch>
        </p:blipFill>
        <p:spPr>
          <a:xfrm>
            <a:off x="4181900" y="655425"/>
            <a:ext cx="996750" cy="1063200"/>
          </a:xfrm>
          <a:prstGeom prst="rect">
            <a:avLst/>
          </a:prstGeom>
          <a:noFill/>
          <a:ln>
            <a:noFill/>
          </a:ln>
        </p:spPr>
      </p:pic>
      <p:pic>
        <p:nvPicPr>
          <p:cNvPr id="316" name="Google Shape;316;p42"/>
          <p:cNvPicPr preferRelativeResize="0"/>
          <p:nvPr/>
        </p:nvPicPr>
        <p:blipFill>
          <a:blip r:embed="rId4">
            <a:alphaModFix/>
          </a:blip>
          <a:stretch>
            <a:fillRect/>
          </a:stretch>
        </p:blipFill>
        <p:spPr>
          <a:xfrm>
            <a:off x="6780100" y="742712"/>
            <a:ext cx="888600" cy="888600"/>
          </a:xfrm>
          <a:prstGeom prst="rect">
            <a:avLst/>
          </a:prstGeom>
          <a:noFill/>
          <a:ln>
            <a:noFill/>
          </a:ln>
        </p:spPr>
      </p:pic>
      <p:pic>
        <p:nvPicPr>
          <p:cNvPr id="317" name="Google Shape;317;p42"/>
          <p:cNvPicPr preferRelativeResize="0"/>
          <p:nvPr/>
        </p:nvPicPr>
        <p:blipFill>
          <a:blip r:embed="rId5">
            <a:alphaModFix/>
          </a:blip>
          <a:stretch>
            <a:fillRect/>
          </a:stretch>
        </p:blipFill>
        <p:spPr>
          <a:xfrm>
            <a:off x="5673538" y="881179"/>
            <a:ext cx="611675" cy="611675"/>
          </a:xfrm>
          <a:prstGeom prst="rect">
            <a:avLst/>
          </a:prstGeom>
          <a:noFill/>
          <a:ln>
            <a:noFill/>
          </a:ln>
        </p:spPr>
      </p:pic>
      <p:pic>
        <p:nvPicPr>
          <p:cNvPr id="318" name="Google Shape;318;p42"/>
          <p:cNvPicPr preferRelativeResize="0"/>
          <p:nvPr/>
        </p:nvPicPr>
        <p:blipFill>
          <a:blip r:embed="rId6">
            <a:alphaModFix/>
          </a:blip>
          <a:stretch>
            <a:fillRect/>
          </a:stretch>
        </p:blipFill>
        <p:spPr>
          <a:xfrm>
            <a:off x="8330938" y="128023"/>
            <a:ext cx="528825" cy="52880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4"/>
          <p:cNvSpPr txBox="1"/>
          <p:nvPr/>
        </p:nvSpPr>
        <p:spPr>
          <a:xfrm>
            <a:off x="532950" y="1257300"/>
            <a:ext cx="8078100" cy="3000000"/>
          </a:xfrm>
          <a:prstGeom prst="rect">
            <a:avLst/>
          </a:prstGeom>
          <a:noFill/>
          <a:ln>
            <a:noFill/>
          </a:ln>
        </p:spPr>
        <p:txBody>
          <a:bodyPr spcFirstLastPara="1" wrap="square" lIns="91425" tIns="91425" rIns="91425" bIns="91425" anchor="t" anchorCtr="0">
            <a:noAutofit/>
          </a:bodyPr>
          <a:lstStyle/>
          <a:p>
            <a:pPr lvl="0">
              <a:lnSpc>
                <a:spcPct val="115000"/>
              </a:lnSpc>
            </a:pPr>
            <a:r>
              <a:rPr lang="zh-CN" altLang="en-US" sz="2400" dirty="0">
                <a:solidFill>
                  <a:schemeClr val="dk1"/>
                </a:solidFill>
                <a:latin typeface="Helvetica Neue"/>
                <a:ea typeface="Helvetica Neue"/>
                <a:cs typeface="Helvetica Neue"/>
                <a:sym typeface="Helvetica Neue"/>
              </a:rPr>
              <a:t>使用</a:t>
            </a:r>
            <a:r>
              <a:rPr lang="en-US" sz="2400" dirty="0">
                <a:solidFill>
                  <a:schemeClr val="dk1"/>
                </a:solidFill>
                <a:latin typeface="Helvetica Neue"/>
                <a:ea typeface="Helvetica Neue"/>
                <a:cs typeface="Helvetica Neue"/>
                <a:sym typeface="Helvetica Neue"/>
              </a:rPr>
              <a:t>jQuery</a:t>
            </a:r>
            <a:r>
              <a:rPr lang="zh-CN" altLang="en-US" sz="2400" dirty="0">
                <a:solidFill>
                  <a:schemeClr val="dk1"/>
                </a:solidFill>
                <a:latin typeface="Helvetica Neue"/>
                <a:ea typeface="Helvetica Neue"/>
                <a:cs typeface="Helvetica Neue"/>
                <a:sym typeface="Helvetica Neue"/>
              </a:rPr>
              <a:t>使变量消息显示在文本中。</a:t>
            </a:r>
            <a:endParaRPr sz="2400" dirty="0">
              <a:solidFill>
                <a:srgbClr val="FFAA7B"/>
              </a:solidFill>
              <a:latin typeface="Helvetica Neue"/>
              <a:ea typeface="Helvetica Neue"/>
              <a:cs typeface="Helvetica Neue"/>
              <a:sym typeface="Helvetica Neue"/>
            </a:endParaRPr>
          </a:p>
        </p:txBody>
      </p:sp>
      <p:sp>
        <p:nvSpPr>
          <p:cNvPr id="391" name="Google Shape;391;p54"/>
          <p:cNvSpPr txBox="1"/>
          <p:nvPr/>
        </p:nvSpPr>
        <p:spPr>
          <a:xfrm>
            <a:off x="1849500" y="2377275"/>
            <a:ext cx="5445000" cy="15468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dirty="0">
                <a:solidFill>
                  <a:schemeClr val="dk1"/>
                </a:solidFill>
                <a:latin typeface="Consolas"/>
                <a:ea typeface="Consolas"/>
                <a:cs typeface="Consolas"/>
                <a:sym typeface="Consolas"/>
              </a:rPr>
              <a:t>$("button").click(function() {</a:t>
            </a:r>
            <a:endParaRPr sz="2000" dirty="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None/>
            </a:pPr>
            <a:r>
              <a:rPr lang="en" sz="2000" dirty="0">
                <a:solidFill>
                  <a:schemeClr val="dk1"/>
                </a:solidFill>
                <a:latin typeface="Consolas"/>
                <a:ea typeface="Consolas"/>
                <a:cs typeface="Consolas"/>
                <a:sym typeface="Consolas"/>
              </a:rPr>
              <a:t>let </a:t>
            </a:r>
            <a:r>
              <a:rPr lang="en" sz="2000" dirty="0">
                <a:solidFill>
                  <a:srgbClr val="15C2D2"/>
                </a:solidFill>
                <a:latin typeface="Consolas"/>
                <a:ea typeface="Consolas"/>
                <a:cs typeface="Consolas"/>
                <a:sym typeface="Consolas"/>
              </a:rPr>
              <a:t>message</a:t>
            </a:r>
            <a:r>
              <a:rPr lang="en" sz="2000" dirty="0">
                <a:solidFill>
                  <a:schemeClr val="dk1"/>
                </a:solidFill>
                <a:latin typeface="Consolas"/>
                <a:ea typeface="Consolas"/>
                <a:cs typeface="Consolas"/>
                <a:sym typeface="Consolas"/>
              </a:rPr>
              <a:t> = $("input").</a:t>
            </a:r>
            <a:r>
              <a:rPr lang="en" sz="2000" dirty="0" err="1">
                <a:solidFill>
                  <a:schemeClr val="dk1"/>
                </a:solidFill>
                <a:latin typeface="Consolas"/>
                <a:ea typeface="Consolas"/>
                <a:cs typeface="Consolas"/>
                <a:sym typeface="Consolas"/>
              </a:rPr>
              <a:t>val</a:t>
            </a: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None/>
            </a:pPr>
            <a:r>
              <a:rPr lang="en" sz="2000" dirty="0">
                <a:solidFill>
                  <a:schemeClr val="dk1"/>
                </a:solidFill>
                <a:latin typeface="Consolas"/>
                <a:ea typeface="Consolas"/>
                <a:cs typeface="Consolas"/>
                <a:sym typeface="Consolas"/>
              </a:rPr>
              <a:t>$(".comments").text(</a:t>
            </a:r>
            <a:r>
              <a:rPr lang="en" sz="2000" dirty="0">
                <a:solidFill>
                  <a:srgbClr val="15C2D2"/>
                </a:solidFill>
                <a:latin typeface="Consolas"/>
                <a:ea typeface="Consolas"/>
                <a:cs typeface="Consolas"/>
                <a:sym typeface="Consolas"/>
              </a:rPr>
              <a:t>message</a:t>
            </a: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2000" dirty="0">
                <a:solidFill>
                  <a:schemeClr val="dk1"/>
                </a:solidFill>
                <a:latin typeface="Consolas"/>
                <a:ea typeface="Consolas"/>
                <a:cs typeface="Consolas"/>
                <a:sym typeface="Consolas"/>
              </a:rPr>
              <a:t>});</a:t>
            </a:r>
            <a:endParaRPr sz="2000" dirty="0">
              <a:solidFill>
                <a:schemeClr val="dk2"/>
              </a:solidFill>
              <a:latin typeface="Consolas"/>
              <a:ea typeface="Consolas"/>
              <a:cs typeface="Consolas"/>
              <a:sym typeface="Consolas"/>
            </a:endParaRPr>
          </a:p>
        </p:txBody>
      </p:sp>
      <p:pic>
        <p:nvPicPr>
          <p:cNvPr id="392" name="Google Shape;392;p54"/>
          <p:cNvPicPr preferRelativeResize="0"/>
          <p:nvPr/>
        </p:nvPicPr>
        <p:blipFill>
          <a:blip r:embed="rId3">
            <a:alphaModFix/>
          </a:blip>
          <a:stretch>
            <a:fillRect/>
          </a:stretch>
        </p:blipFill>
        <p:spPr>
          <a:xfrm>
            <a:off x="1321423" y="2905577"/>
            <a:ext cx="1012525" cy="839275"/>
          </a:xfrm>
          <a:prstGeom prst="rect">
            <a:avLst/>
          </a:prstGeom>
          <a:noFill/>
          <a:ln>
            <a:noFill/>
          </a:ln>
        </p:spPr>
      </p:pic>
      <p:sp>
        <p:nvSpPr>
          <p:cNvPr id="393" name="Google Shape;393;p5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.val() </a:t>
            </a:r>
            <a:r>
              <a:rPr lang="en"/>
              <a:t>inside a click handler</a:t>
            </a:r>
            <a:endParaRPr/>
          </a:p>
        </p:txBody>
      </p:sp>
    </p:spTree>
    <p:extLst>
      <p:ext uri="{BB962C8B-B14F-4D97-AF65-F5344CB8AC3E}">
        <p14:creationId xmlns:p14="http://schemas.microsoft.com/office/powerpoint/2010/main" val="10550481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5"/>
          <p:cNvSpPr txBox="1">
            <a:spLocks noGrp="1"/>
          </p:cNvSpPr>
          <p:nvPr>
            <p:ph type="body" idx="1"/>
          </p:nvPr>
        </p:nvSpPr>
        <p:spPr>
          <a:xfrm>
            <a:off x="3271500" y="1538800"/>
            <a:ext cx="5323800" cy="1385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100">
                <a:solidFill>
                  <a:schemeClr val="dk1"/>
                </a:solidFill>
                <a:latin typeface="Helvetica Neue"/>
                <a:ea typeface="Helvetica Neue"/>
                <a:cs typeface="Helvetica Neue"/>
                <a:sym typeface="Helvetica Neue"/>
              </a:rPr>
              <a:t>What are the selectors in this code?</a:t>
            </a:r>
            <a:r>
              <a:rPr lang="en" sz="3100">
                <a:solidFill>
                  <a:schemeClr val="dk1"/>
                </a:solidFill>
                <a:latin typeface="Helvetica Neue"/>
                <a:ea typeface="Helvetica Neue"/>
                <a:cs typeface="Helvetica Neue"/>
                <a:sym typeface="Helvetica Neue"/>
              </a:rPr>
              <a:t>  </a:t>
            </a:r>
            <a:endParaRPr sz="27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2700">
              <a:solidFill>
                <a:schemeClr val="dk1"/>
              </a:solidFill>
              <a:latin typeface="Helvetica Neue"/>
              <a:ea typeface="Helvetica Neue"/>
              <a:cs typeface="Helvetica Neue"/>
              <a:sym typeface="Helvetica Neue"/>
            </a:endParaRPr>
          </a:p>
        </p:txBody>
      </p:sp>
      <p:pic>
        <p:nvPicPr>
          <p:cNvPr id="399" name="Google Shape;399;p55" title="2 Minute Countdown Timer with Buzzer">
            <a:hlinkClick r:id="rId3"/>
          </p:cNvPr>
          <p:cNvPicPr preferRelativeResize="0"/>
          <p:nvPr/>
        </p:nvPicPr>
        <p:blipFill>
          <a:blip r:embed="rId4">
            <a:alphaModFix/>
          </a:blip>
          <a:stretch>
            <a:fillRect/>
          </a:stretch>
        </p:blipFill>
        <p:spPr>
          <a:xfrm>
            <a:off x="202738" y="2281775"/>
            <a:ext cx="2337725" cy="1753300"/>
          </a:xfrm>
          <a:prstGeom prst="rect">
            <a:avLst/>
          </a:prstGeom>
          <a:noFill/>
          <a:ln>
            <a:noFill/>
          </a:ln>
        </p:spPr>
      </p:pic>
      <p:sp>
        <p:nvSpPr>
          <p:cNvPr id="400" name="Google Shape;400;p55"/>
          <p:cNvSpPr txBox="1"/>
          <p:nvPr/>
        </p:nvSpPr>
        <p:spPr>
          <a:xfrm>
            <a:off x="3552900" y="2426250"/>
            <a:ext cx="4744800" cy="13545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$("button").click(function() {</a:t>
            </a:r>
            <a:endParaRPr sz="180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None/>
            </a:pPr>
            <a:r>
              <a:rPr lang="en" sz="1800">
                <a:solidFill>
                  <a:schemeClr val="dk1"/>
                </a:solidFill>
                <a:latin typeface="Consolas"/>
                <a:ea typeface="Consolas"/>
                <a:cs typeface="Consolas"/>
                <a:sym typeface="Consolas"/>
              </a:rPr>
              <a:t>let message = $("input").val();</a:t>
            </a:r>
            <a:endParaRPr sz="180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None/>
            </a:pPr>
            <a:r>
              <a:rPr lang="en" sz="1800">
                <a:solidFill>
                  <a:schemeClr val="dk1"/>
                </a:solidFill>
                <a:latin typeface="Consolas"/>
                <a:ea typeface="Consolas"/>
                <a:cs typeface="Consolas"/>
                <a:sym typeface="Consolas"/>
              </a:rPr>
              <a:t>$(".comments").text(message);</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a:t>
            </a:r>
            <a:endParaRPr sz="1800">
              <a:latin typeface="Consolas"/>
              <a:ea typeface="Consolas"/>
              <a:cs typeface="Consolas"/>
              <a:sym typeface="Consolas"/>
            </a:endParaRPr>
          </a:p>
        </p:txBody>
      </p:sp>
    </p:spTree>
    <p:extLst>
      <p:ext uri="{BB962C8B-B14F-4D97-AF65-F5344CB8AC3E}">
        <p14:creationId xmlns:p14="http://schemas.microsoft.com/office/powerpoint/2010/main" val="15810579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6"/>
          <p:cNvSpPr txBox="1"/>
          <p:nvPr/>
        </p:nvSpPr>
        <p:spPr>
          <a:xfrm>
            <a:off x="532950" y="1257300"/>
            <a:ext cx="8078100" cy="3000000"/>
          </a:xfrm>
          <a:prstGeom prst="rect">
            <a:avLst/>
          </a:prstGeom>
          <a:noFill/>
          <a:ln>
            <a:noFill/>
          </a:ln>
        </p:spPr>
        <p:txBody>
          <a:bodyPr spcFirstLastPara="1" wrap="square" lIns="91425" tIns="91425" rIns="91425" bIns="91425" anchor="t" anchorCtr="0">
            <a:noAutofit/>
          </a:bodyPr>
          <a:lstStyle/>
          <a:p>
            <a:pPr lvl="0">
              <a:lnSpc>
                <a:spcPct val="115000"/>
              </a:lnSpc>
            </a:pPr>
            <a:r>
              <a:rPr lang="zh-CN" altLang="en-US" sz="2400" dirty="0">
                <a:solidFill>
                  <a:schemeClr val="dk1"/>
                </a:solidFill>
                <a:latin typeface="Helvetica Neue"/>
                <a:ea typeface="Helvetica Neue"/>
                <a:cs typeface="Helvetica Neue"/>
                <a:sym typeface="Helvetica Neue"/>
              </a:rPr>
              <a:t>使用</a:t>
            </a:r>
            <a:r>
              <a:rPr lang="en-US" sz="2400" dirty="0">
                <a:solidFill>
                  <a:schemeClr val="dk1"/>
                </a:solidFill>
                <a:latin typeface="Helvetica Neue"/>
                <a:ea typeface="Helvetica Neue"/>
                <a:cs typeface="Helvetica Neue"/>
                <a:sym typeface="Helvetica Neue"/>
              </a:rPr>
              <a:t>alert（）</a:t>
            </a:r>
            <a:r>
              <a:rPr lang="zh-CN" altLang="en-US" sz="2400" dirty="0">
                <a:solidFill>
                  <a:schemeClr val="dk1"/>
                </a:solidFill>
                <a:latin typeface="Helvetica Neue"/>
                <a:ea typeface="Helvetica Neue"/>
                <a:cs typeface="Helvetica Neue"/>
                <a:sym typeface="Helvetica Neue"/>
              </a:rPr>
              <a:t>使变量消息作为警报弹出。</a:t>
            </a:r>
            <a:endParaRPr sz="2400" dirty="0">
              <a:solidFill>
                <a:srgbClr val="FFAA7B"/>
              </a:solidFill>
              <a:latin typeface="Helvetica Neue"/>
              <a:ea typeface="Helvetica Neue"/>
              <a:cs typeface="Helvetica Neue"/>
              <a:sym typeface="Helvetica Neue"/>
            </a:endParaRPr>
          </a:p>
        </p:txBody>
      </p:sp>
      <p:sp>
        <p:nvSpPr>
          <p:cNvPr id="406" name="Google Shape;406;p56"/>
          <p:cNvSpPr txBox="1"/>
          <p:nvPr/>
        </p:nvSpPr>
        <p:spPr>
          <a:xfrm>
            <a:off x="1849500" y="2377275"/>
            <a:ext cx="5445000" cy="15468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dirty="0">
                <a:solidFill>
                  <a:schemeClr val="dk1"/>
                </a:solidFill>
                <a:latin typeface="Consolas"/>
                <a:ea typeface="Consolas"/>
                <a:cs typeface="Consolas"/>
                <a:sym typeface="Consolas"/>
              </a:rPr>
              <a:t>$("button").click(function() {</a:t>
            </a:r>
            <a:endParaRPr sz="2000" dirty="0">
              <a:solidFill>
                <a:schemeClr val="dk1"/>
              </a:solidFill>
              <a:latin typeface="Consolas"/>
              <a:ea typeface="Consolas"/>
              <a:cs typeface="Consolas"/>
              <a:sym typeface="Consolas"/>
            </a:endParaRPr>
          </a:p>
          <a:p>
            <a:pPr marL="457200" lvl="0" indent="0" algn="l" rtl="0">
              <a:lnSpc>
                <a:spcPct val="115000"/>
              </a:lnSpc>
              <a:spcBef>
                <a:spcPts val="0"/>
              </a:spcBef>
              <a:spcAft>
                <a:spcPts val="0"/>
              </a:spcAft>
              <a:buNone/>
            </a:pPr>
            <a:r>
              <a:rPr lang="en" sz="2000" dirty="0">
                <a:solidFill>
                  <a:schemeClr val="dk1"/>
                </a:solidFill>
                <a:latin typeface="Consolas"/>
                <a:ea typeface="Consolas"/>
                <a:cs typeface="Consolas"/>
                <a:sym typeface="Consolas"/>
              </a:rPr>
              <a:t>let </a:t>
            </a:r>
            <a:r>
              <a:rPr lang="en" sz="2000" dirty="0">
                <a:solidFill>
                  <a:srgbClr val="15C2D2"/>
                </a:solidFill>
                <a:latin typeface="Consolas"/>
                <a:ea typeface="Consolas"/>
                <a:cs typeface="Consolas"/>
                <a:sym typeface="Consolas"/>
              </a:rPr>
              <a:t>message</a:t>
            </a:r>
            <a:r>
              <a:rPr lang="en" sz="2000" dirty="0">
                <a:solidFill>
                  <a:schemeClr val="dk1"/>
                </a:solidFill>
                <a:latin typeface="Consolas"/>
                <a:ea typeface="Consolas"/>
                <a:cs typeface="Consolas"/>
                <a:sym typeface="Consolas"/>
              </a:rPr>
              <a:t> = $("input").</a:t>
            </a:r>
            <a:r>
              <a:rPr lang="en" sz="2000" dirty="0" err="1">
                <a:solidFill>
                  <a:schemeClr val="dk1"/>
                </a:solidFill>
                <a:latin typeface="Consolas"/>
                <a:ea typeface="Consolas"/>
                <a:cs typeface="Consolas"/>
                <a:sym typeface="Consolas"/>
              </a:rPr>
              <a:t>val</a:t>
            </a: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a:p>
            <a:pPr marL="457200" lvl="0" indent="0" algn="l" rtl="0">
              <a:lnSpc>
                <a:spcPct val="115000"/>
              </a:lnSpc>
              <a:spcBef>
                <a:spcPts val="0"/>
              </a:spcBef>
              <a:spcAft>
                <a:spcPts val="0"/>
              </a:spcAft>
              <a:buNone/>
            </a:pPr>
            <a:r>
              <a:rPr lang="en" sz="2000" dirty="0">
                <a:solidFill>
                  <a:schemeClr val="dk1"/>
                </a:solidFill>
                <a:latin typeface="Consolas"/>
                <a:ea typeface="Consolas"/>
                <a:cs typeface="Consolas"/>
                <a:sym typeface="Consolas"/>
              </a:rPr>
              <a:t>alert(</a:t>
            </a:r>
            <a:r>
              <a:rPr lang="en" sz="2000" dirty="0">
                <a:solidFill>
                  <a:srgbClr val="15C2D2"/>
                </a:solidFill>
                <a:latin typeface="Consolas"/>
                <a:ea typeface="Consolas"/>
                <a:cs typeface="Consolas"/>
                <a:sym typeface="Consolas"/>
              </a:rPr>
              <a:t>message</a:t>
            </a: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2000" dirty="0">
                <a:solidFill>
                  <a:schemeClr val="dk1"/>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p:txBody>
      </p:sp>
      <p:pic>
        <p:nvPicPr>
          <p:cNvPr id="407" name="Google Shape;407;p56"/>
          <p:cNvPicPr preferRelativeResize="0"/>
          <p:nvPr/>
        </p:nvPicPr>
        <p:blipFill>
          <a:blip r:embed="rId3">
            <a:alphaModFix/>
          </a:blip>
          <a:stretch>
            <a:fillRect/>
          </a:stretch>
        </p:blipFill>
        <p:spPr>
          <a:xfrm>
            <a:off x="1272798" y="2944502"/>
            <a:ext cx="1012525" cy="839275"/>
          </a:xfrm>
          <a:prstGeom prst="rect">
            <a:avLst/>
          </a:prstGeom>
          <a:noFill/>
          <a:ln>
            <a:noFill/>
          </a:ln>
        </p:spPr>
      </p:pic>
      <p:pic>
        <p:nvPicPr>
          <p:cNvPr id="408" name="Google Shape;408;p56"/>
          <p:cNvPicPr preferRelativeResize="0"/>
          <p:nvPr/>
        </p:nvPicPr>
        <p:blipFill rotWithShape="1">
          <a:blip r:embed="rId4">
            <a:alphaModFix/>
          </a:blip>
          <a:srcRect l="7340" t="11638" r="6408" b="13032"/>
          <a:stretch/>
        </p:blipFill>
        <p:spPr>
          <a:xfrm>
            <a:off x="5835400" y="3570324"/>
            <a:ext cx="2633925" cy="915875"/>
          </a:xfrm>
          <a:prstGeom prst="rect">
            <a:avLst/>
          </a:prstGeom>
          <a:noFill/>
          <a:ln w="9525" cap="flat" cmpd="sng">
            <a:solidFill>
              <a:srgbClr val="9FC5E8"/>
            </a:solidFill>
            <a:prstDash val="solid"/>
            <a:round/>
            <a:headEnd type="none" w="sm" len="sm"/>
            <a:tailEnd type="none" w="sm" len="sm"/>
          </a:ln>
        </p:spPr>
      </p:pic>
      <p:sp>
        <p:nvSpPr>
          <p:cNvPr id="409" name="Google Shape;409;p5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.val() </a:t>
            </a:r>
            <a:r>
              <a:rPr lang="en"/>
              <a:t>inside a click handler</a:t>
            </a:r>
            <a:endParaRPr/>
          </a:p>
        </p:txBody>
      </p:sp>
    </p:spTree>
    <p:extLst>
      <p:ext uri="{BB962C8B-B14F-4D97-AF65-F5344CB8AC3E}">
        <p14:creationId xmlns:p14="http://schemas.microsoft.com/office/powerpoint/2010/main" val="40770083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0"/>
          <p:cNvSpPr txBox="1">
            <a:spLocks noGrp="1"/>
          </p:cNvSpPr>
          <p:nvPr>
            <p:ph type="ctrTitle"/>
          </p:nvPr>
        </p:nvSpPr>
        <p:spPr>
          <a:xfrm>
            <a:off x="175025" y="1718625"/>
            <a:ext cx="24015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I make space for the user to type? </a:t>
            </a:r>
            <a:endParaRPr/>
          </a:p>
          <a:p>
            <a:pPr marL="0" lvl="0" indent="0" algn="l" rtl="0">
              <a:spcBef>
                <a:spcPts val="1000"/>
              </a:spcBef>
              <a:spcAft>
                <a:spcPts val="0"/>
              </a:spcAft>
              <a:buNone/>
            </a:pPr>
            <a:r>
              <a:rPr lang="en"/>
              <a:t>How do I use the text they typed?</a:t>
            </a:r>
            <a:endParaRPr/>
          </a:p>
          <a:p>
            <a:pPr marL="0" lvl="0" indent="0" algn="l" rtl="0">
              <a:spcBef>
                <a:spcPts val="0"/>
              </a:spcBef>
              <a:spcAft>
                <a:spcPts val="0"/>
              </a:spcAft>
              <a:buClr>
                <a:schemeClr val="dk1"/>
              </a:buClr>
              <a:buSzPts val="1100"/>
              <a:buFont typeface="Arial"/>
              <a:buNone/>
            </a:pPr>
            <a:endParaRPr>
              <a:solidFill>
                <a:srgbClr val="15C2D2"/>
              </a:solidFill>
            </a:endParaRPr>
          </a:p>
        </p:txBody>
      </p:sp>
      <p:pic>
        <p:nvPicPr>
          <p:cNvPr id="461" name="Google Shape;461;p60"/>
          <p:cNvPicPr preferRelativeResize="0"/>
          <p:nvPr/>
        </p:nvPicPr>
        <p:blipFill>
          <a:blip r:embed="rId3">
            <a:alphaModFix/>
          </a:blip>
          <a:stretch>
            <a:fillRect/>
          </a:stretch>
        </p:blipFill>
        <p:spPr>
          <a:xfrm>
            <a:off x="5310138" y="1254525"/>
            <a:ext cx="1230325" cy="1230325"/>
          </a:xfrm>
          <a:prstGeom prst="rect">
            <a:avLst/>
          </a:prstGeom>
          <a:noFill/>
          <a:ln>
            <a:noFill/>
          </a:ln>
        </p:spPr>
      </p:pic>
      <p:sp>
        <p:nvSpPr>
          <p:cNvPr id="462" name="Google Shape;462;p60"/>
          <p:cNvSpPr txBox="1"/>
          <p:nvPr/>
        </p:nvSpPr>
        <p:spPr>
          <a:xfrm>
            <a:off x="3259800" y="2689475"/>
            <a:ext cx="5331000" cy="179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Helvetica Neue"/>
                <a:ea typeface="Helvetica Neue"/>
                <a:cs typeface="Helvetica Neue"/>
                <a:sym typeface="Helvetica Neue"/>
              </a:rPr>
              <a:t>Coders will …</a:t>
            </a:r>
            <a:endParaRPr sz="2400">
              <a:latin typeface="Helvetica Neue"/>
              <a:ea typeface="Helvetica Neue"/>
              <a:cs typeface="Helvetica Neue"/>
              <a:sym typeface="Helvetica Neue"/>
            </a:endParaRPr>
          </a:p>
          <a:p>
            <a:pPr marL="0" lvl="0" indent="0" algn="ctr" rtl="0">
              <a:spcBef>
                <a:spcPts val="0"/>
              </a:spcBef>
              <a:spcAft>
                <a:spcPts val="0"/>
              </a:spcAft>
              <a:buNone/>
            </a:pPr>
            <a:r>
              <a:rPr lang="en" sz="2400">
                <a:latin typeface="Helvetica Neue"/>
                <a:ea typeface="Helvetica Neue"/>
                <a:cs typeface="Helvetica Neue"/>
                <a:sym typeface="Helvetica Neue"/>
              </a:rPr>
              <a:t>use </a:t>
            </a:r>
            <a:r>
              <a:rPr lang="en" sz="2400" b="1">
                <a:solidFill>
                  <a:srgbClr val="FFAA7B"/>
                </a:solidFill>
                <a:latin typeface="Consolas"/>
                <a:ea typeface="Consolas"/>
                <a:cs typeface="Consolas"/>
                <a:sym typeface="Consolas"/>
              </a:rPr>
              <a:t>input.val()</a:t>
            </a:r>
            <a:r>
              <a:rPr lang="en" sz="2400">
                <a:latin typeface="Helvetica Neue"/>
                <a:ea typeface="Helvetica Neue"/>
                <a:cs typeface="Helvetica Neue"/>
                <a:sym typeface="Helvetica Neue"/>
              </a:rPr>
              <a:t> to retrieve a value from an </a:t>
            </a:r>
            <a:r>
              <a:rPr lang="en" sz="2400" b="1">
                <a:solidFill>
                  <a:srgbClr val="FFAA7B"/>
                </a:solidFill>
                <a:latin typeface="Helvetica Neue"/>
                <a:ea typeface="Helvetica Neue"/>
                <a:cs typeface="Helvetica Neue"/>
                <a:sym typeface="Helvetica Neue"/>
              </a:rPr>
              <a:t>input field</a:t>
            </a:r>
            <a:endParaRPr sz="2400" b="1">
              <a:solidFill>
                <a:srgbClr val="FFAA7B"/>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8375276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1"/>
          <p:cNvSpPr txBox="1">
            <a:spLocks noGrp="1"/>
          </p:cNvSpPr>
          <p:nvPr>
            <p:ph type="body" idx="1"/>
          </p:nvPr>
        </p:nvSpPr>
        <p:spPr>
          <a:xfrm>
            <a:off x="3263400" y="128025"/>
            <a:ext cx="5323800" cy="308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Given the HTML below, which JavaScript code will retrieve the value of the input field?</a:t>
            </a:r>
            <a:endParaRPr>
              <a:solidFill>
                <a:srgbClr val="000000"/>
              </a:solidFill>
              <a:latin typeface="Helvetica Neue"/>
              <a:ea typeface="Helvetica Neue"/>
              <a:cs typeface="Helvetica Neue"/>
              <a:sym typeface="Helvetica Neue"/>
            </a:endParaRPr>
          </a:p>
          <a:p>
            <a:pPr marL="0" lvl="0" indent="0" algn="l" rtl="0">
              <a:spcBef>
                <a:spcPts val="0"/>
              </a:spcBef>
              <a:spcAft>
                <a:spcPts val="0"/>
              </a:spcAft>
              <a:buNone/>
            </a:pPr>
            <a:endParaRPr>
              <a:solidFill>
                <a:srgbClr val="000000"/>
              </a:solidFill>
              <a:latin typeface="Helvetica Neue"/>
              <a:ea typeface="Helvetica Neue"/>
              <a:cs typeface="Helvetica Neue"/>
              <a:sym typeface="Helvetica Neue"/>
            </a:endParaRPr>
          </a:p>
          <a:p>
            <a:pPr marL="0" lvl="0" indent="0" algn="l" rtl="0">
              <a:spcBef>
                <a:spcPts val="0"/>
              </a:spcBef>
              <a:spcAft>
                <a:spcPts val="0"/>
              </a:spcAft>
              <a:buNone/>
            </a:pPr>
            <a:endParaRPr>
              <a:solidFill>
                <a:srgbClr val="000000"/>
              </a:solidFill>
              <a:latin typeface="Helvetica Neue"/>
              <a:ea typeface="Helvetica Neue"/>
              <a:cs typeface="Helvetica Neue"/>
              <a:sym typeface="Helvetica Neue"/>
            </a:endParaRPr>
          </a:p>
          <a:p>
            <a:pPr marL="0" lvl="0" indent="0" algn="l" rtl="0">
              <a:spcBef>
                <a:spcPts val="0"/>
              </a:spcBef>
              <a:spcAft>
                <a:spcPts val="0"/>
              </a:spcAft>
              <a:buNone/>
            </a:pPr>
            <a:endParaRPr>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rgbClr val="15C2D2"/>
              </a:solidFill>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p:txBody>
      </p:sp>
      <p:pic>
        <p:nvPicPr>
          <p:cNvPr id="468" name="Google Shape;468;p61" title="3 Minute Timer">
            <a:hlinkClick r:id="rId3"/>
          </p:cNvPr>
          <p:cNvPicPr preferRelativeResize="0"/>
          <p:nvPr/>
        </p:nvPicPr>
        <p:blipFill>
          <a:blip r:embed="rId4">
            <a:alphaModFix/>
          </a:blip>
          <a:stretch>
            <a:fillRect/>
          </a:stretch>
        </p:blipFill>
        <p:spPr>
          <a:xfrm>
            <a:off x="207838" y="2127988"/>
            <a:ext cx="2327525" cy="1714025"/>
          </a:xfrm>
          <a:prstGeom prst="rect">
            <a:avLst/>
          </a:prstGeom>
          <a:noFill/>
          <a:ln>
            <a:noFill/>
          </a:ln>
        </p:spPr>
      </p:pic>
      <p:sp>
        <p:nvSpPr>
          <p:cNvPr id="469" name="Google Shape;469;p61"/>
          <p:cNvSpPr txBox="1"/>
          <p:nvPr/>
        </p:nvSpPr>
        <p:spPr>
          <a:xfrm>
            <a:off x="3218100" y="915975"/>
            <a:ext cx="5323800" cy="14115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dirty="0">
                <a:solidFill>
                  <a:schemeClr val="dk1"/>
                </a:solidFill>
                <a:latin typeface="Consolas"/>
                <a:ea typeface="Consolas"/>
                <a:cs typeface="Consolas"/>
                <a:sym typeface="Consolas"/>
              </a:rPr>
              <a:t>&lt;p&gt; Username:</a:t>
            </a:r>
            <a:endParaRPr sz="1800" dirty="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Clr>
                <a:schemeClr val="dk1"/>
              </a:buClr>
              <a:buSzPts val="1100"/>
              <a:buFont typeface="Arial"/>
              <a:buNone/>
            </a:pPr>
            <a:r>
              <a:rPr lang="en" sz="1800" dirty="0">
                <a:solidFill>
                  <a:schemeClr val="dk1"/>
                </a:solidFill>
                <a:latin typeface="Consolas"/>
                <a:ea typeface="Consolas"/>
                <a:cs typeface="Consolas"/>
                <a:sym typeface="Consolas"/>
              </a:rPr>
              <a:t>&lt;input class="username"&gt;</a:t>
            </a:r>
            <a:endParaRPr sz="1800" dirty="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Clr>
                <a:schemeClr val="dk1"/>
              </a:buClr>
              <a:buSzPts val="1100"/>
              <a:buFont typeface="Arial"/>
              <a:buNone/>
            </a:pPr>
            <a:r>
              <a:rPr lang="en" sz="1800" dirty="0">
                <a:solidFill>
                  <a:schemeClr val="dk1"/>
                </a:solidFill>
                <a:latin typeface="Consolas"/>
                <a:ea typeface="Consolas"/>
                <a:cs typeface="Consolas"/>
                <a:sym typeface="Consolas"/>
              </a:rPr>
              <a:t>&lt;button class="btn1"&gt; Submit&lt;/button&gt;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800" dirty="0">
                <a:solidFill>
                  <a:schemeClr val="dk1"/>
                </a:solidFill>
                <a:latin typeface="Helvetica Neue"/>
                <a:ea typeface="Helvetica Neue"/>
                <a:cs typeface="Helvetica Neue"/>
                <a:sym typeface="Helvetica Neue"/>
              </a:rPr>
              <a:t>&lt;/p&gt;</a:t>
            </a:r>
            <a:endParaRPr sz="18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800" dirty="0">
              <a:latin typeface="Helvetica Neue"/>
              <a:ea typeface="Helvetica Neue"/>
              <a:cs typeface="Helvetica Neue"/>
              <a:sym typeface="Helvetica Neue"/>
            </a:endParaRPr>
          </a:p>
        </p:txBody>
      </p:sp>
      <p:sp>
        <p:nvSpPr>
          <p:cNvPr id="470" name="Google Shape;470;p61"/>
          <p:cNvSpPr txBox="1"/>
          <p:nvPr/>
        </p:nvSpPr>
        <p:spPr>
          <a:xfrm>
            <a:off x="4401300" y="2481099"/>
            <a:ext cx="3048000" cy="1498525"/>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SzPts val="1500"/>
              <a:buFont typeface="Consolas"/>
              <a:buAutoNum type="alphaLcParenR"/>
            </a:pPr>
            <a:r>
              <a:rPr lang="en" sz="1500" dirty="0">
                <a:latin typeface="Consolas"/>
                <a:ea typeface="Consolas"/>
                <a:cs typeface="Consolas"/>
                <a:sym typeface="Consolas"/>
              </a:rPr>
              <a:t>$(</a:t>
            </a:r>
            <a:r>
              <a:rPr lang="en" sz="1500" dirty="0">
                <a:solidFill>
                  <a:schemeClr val="dk1"/>
                </a:solidFill>
                <a:latin typeface="Consolas"/>
                <a:ea typeface="Consolas"/>
                <a:cs typeface="Consolas"/>
                <a:sym typeface="Consolas"/>
              </a:rPr>
              <a:t>"</a:t>
            </a:r>
            <a:r>
              <a:rPr lang="en" sz="1500" dirty="0">
                <a:latin typeface="Consolas"/>
                <a:ea typeface="Consolas"/>
                <a:cs typeface="Consolas"/>
                <a:sym typeface="Consolas"/>
              </a:rPr>
              <a:t>input</a:t>
            </a:r>
            <a:r>
              <a:rPr lang="en" sz="1500" dirty="0">
                <a:solidFill>
                  <a:schemeClr val="dk1"/>
                </a:solidFill>
                <a:latin typeface="Consolas"/>
                <a:ea typeface="Consolas"/>
                <a:cs typeface="Consolas"/>
                <a:sym typeface="Consolas"/>
              </a:rPr>
              <a:t>"</a:t>
            </a:r>
            <a:r>
              <a:rPr lang="en" sz="1500" dirty="0">
                <a:latin typeface="Consolas"/>
                <a:ea typeface="Consolas"/>
                <a:cs typeface="Consolas"/>
                <a:sym typeface="Consolas"/>
              </a:rPr>
              <a:t>).</a:t>
            </a:r>
            <a:r>
              <a:rPr lang="en" sz="1500" dirty="0" err="1">
                <a:latin typeface="Consolas"/>
                <a:ea typeface="Consolas"/>
                <a:cs typeface="Consolas"/>
                <a:sym typeface="Consolas"/>
              </a:rPr>
              <a:t>val</a:t>
            </a:r>
            <a:r>
              <a:rPr lang="en" sz="1500" dirty="0">
                <a:latin typeface="Consolas"/>
                <a:ea typeface="Consolas"/>
                <a:cs typeface="Consolas"/>
                <a:sym typeface="Consolas"/>
              </a:rPr>
              <a:t>();</a:t>
            </a:r>
            <a:endParaRPr sz="1500" dirty="0">
              <a:latin typeface="Consolas"/>
              <a:ea typeface="Consolas"/>
              <a:cs typeface="Consolas"/>
              <a:sym typeface="Consolas"/>
            </a:endParaRPr>
          </a:p>
          <a:p>
            <a:pPr marL="457200" lvl="0" indent="-323850" algn="l" rtl="0">
              <a:lnSpc>
                <a:spcPct val="150000"/>
              </a:lnSpc>
              <a:spcBef>
                <a:spcPts val="0"/>
              </a:spcBef>
              <a:spcAft>
                <a:spcPts val="0"/>
              </a:spcAft>
              <a:buSzPts val="1500"/>
              <a:buFont typeface="Consolas"/>
              <a:buAutoNum type="alphaLcParenR"/>
            </a:pPr>
            <a:r>
              <a:rPr lang="en" sz="1500" dirty="0">
                <a:latin typeface="Consolas"/>
                <a:ea typeface="Consolas"/>
                <a:cs typeface="Consolas"/>
                <a:sym typeface="Consolas"/>
              </a:rPr>
              <a:t>$(</a:t>
            </a:r>
            <a:r>
              <a:rPr lang="en" sz="1500" dirty="0">
                <a:solidFill>
                  <a:schemeClr val="dk1"/>
                </a:solidFill>
                <a:latin typeface="Consolas"/>
                <a:ea typeface="Consolas"/>
                <a:cs typeface="Consolas"/>
                <a:sym typeface="Consolas"/>
              </a:rPr>
              <a:t>"</a:t>
            </a:r>
            <a:r>
              <a:rPr lang="en" sz="1500" dirty="0">
                <a:latin typeface="Consolas"/>
                <a:ea typeface="Consolas"/>
                <a:cs typeface="Consolas"/>
                <a:sym typeface="Consolas"/>
              </a:rPr>
              <a:t>.username</a:t>
            </a:r>
            <a:r>
              <a:rPr lang="en" sz="1500" dirty="0">
                <a:solidFill>
                  <a:schemeClr val="dk1"/>
                </a:solidFill>
                <a:latin typeface="Consolas"/>
                <a:ea typeface="Consolas"/>
                <a:cs typeface="Consolas"/>
                <a:sym typeface="Consolas"/>
              </a:rPr>
              <a:t>"</a:t>
            </a:r>
            <a:r>
              <a:rPr lang="en" sz="1500" dirty="0">
                <a:latin typeface="Consolas"/>
                <a:ea typeface="Consolas"/>
                <a:cs typeface="Consolas"/>
                <a:sym typeface="Consolas"/>
              </a:rPr>
              <a:t>).</a:t>
            </a:r>
            <a:r>
              <a:rPr lang="en" sz="1500" dirty="0" err="1">
                <a:latin typeface="Consolas"/>
                <a:ea typeface="Consolas"/>
                <a:cs typeface="Consolas"/>
                <a:sym typeface="Consolas"/>
              </a:rPr>
              <a:t>val</a:t>
            </a:r>
            <a:r>
              <a:rPr lang="en" sz="1500" dirty="0">
                <a:latin typeface="Consolas"/>
                <a:ea typeface="Consolas"/>
                <a:cs typeface="Consolas"/>
                <a:sym typeface="Consolas"/>
              </a:rPr>
              <a:t>();</a:t>
            </a:r>
            <a:endParaRPr sz="1500" dirty="0">
              <a:latin typeface="Consolas"/>
              <a:ea typeface="Consolas"/>
              <a:cs typeface="Consolas"/>
              <a:sym typeface="Consolas"/>
            </a:endParaRPr>
          </a:p>
          <a:p>
            <a:pPr marL="457200" lvl="0" indent="-323850" algn="l" rtl="0">
              <a:lnSpc>
                <a:spcPct val="150000"/>
              </a:lnSpc>
              <a:spcBef>
                <a:spcPts val="0"/>
              </a:spcBef>
              <a:spcAft>
                <a:spcPts val="0"/>
              </a:spcAft>
              <a:buSzPts val="1500"/>
              <a:buFont typeface="Consolas"/>
              <a:buAutoNum type="alphaLcParenR"/>
            </a:pPr>
            <a:r>
              <a:rPr lang="en" sz="1500" dirty="0">
                <a:latin typeface="Consolas"/>
                <a:ea typeface="Consolas"/>
                <a:cs typeface="Consolas"/>
                <a:sym typeface="Consolas"/>
              </a:rPr>
              <a:t>$(".btn1"),</a:t>
            </a:r>
            <a:r>
              <a:rPr lang="en" sz="1500" dirty="0" err="1">
                <a:latin typeface="Consolas"/>
                <a:ea typeface="Consolas"/>
                <a:cs typeface="Consolas"/>
                <a:sym typeface="Consolas"/>
              </a:rPr>
              <a:t>val</a:t>
            </a:r>
            <a:r>
              <a:rPr lang="en" sz="1500" dirty="0">
                <a:latin typeface="Consolas"/>
                <a:ea typeface="Consolas"/>
                <a:cs typeface="Consolas"/>
                <a:sym typeface="Consolas"/>
              </a:rPr>
              <a:t>();</a:t>
            </a:r>
            <a:endParaRPr sz="1500" dirty="0">
              <a:latin typeface="Consolas"/>
              <a:ea typeface="Consolas"/>
              <a:cs typeface="Consolas"/>
              <a:sym typeface="Consolas"/>
            </a:endParaRPr>
          </a:p>
          <a:p>
            <a:pPr marL="457200" lvl="0" indent="-323850" algn="l" rtl="0">
              <a:lnSpc>
                <a:spcPct val="150000"/>
              </a:lnSpc>
              <a:spcBef>
                <a:spcPts val="0"/>
              </a:spcBef>
              <a:spcAft>
                <a:spcPts val="0"/>
              </a:spcAft>
              <a:buSzPts val="1500"/>
              <a:buFont typeface="Helvetica Neue"/>
              <a:buAutoNum type="alphaLcParenR"/>
            </a:pPr>
            <a:r>
              <a:rPr lang="en" sz="1500" dirty="0">
                <a:latin typeface="Helvetica Neue"/>
                <a:ea typeface="Helvetica Neue"/>
                <a:cs typeface="Helvetica Neue"/>
                <a:sym typeface="Helvetica Neue"/>
              </a:rPr>
              <a:t>a &amp; b</a:t>
            </a:r>
            <a:endParaRPr sz="1500" dirty="0">
              <a:latin typeface="Helvetica Neue"/>
              <a:ea typeface="Helvetica Neue"/>
              <a:cs typeface="Helvetica Neue"/>
              <a:sym typeface="Helvetica Neue"/>
            </a:endParaRPr>
          </a:p>
        </p:txBody>
      </p:sp>
      <p:pic>
        <p:nvPicPr>
          <p:cNvPr id="471" name="Google Shape;471;p61" descr="Screen Shot 2017-08-03 at 12.30.24 PM.png"/>
          <p:cNvPicPr preferRelativeResize="0"/>
          <p:nvPr/>
        </p:nvPicPr>
        <p:blipFill rotWithShape="1">
          <a:blip r:embed="rId5">
            <a:alphaModFix/>
          </a:blip>
          <a:srcRect b="24511"/>
          <a:stretch/>
        </p:blipFill>
        <p:spPr>
          <a:xfrm>
            <a:off x="4303938" y="3979625"/>
            <a:ext cx="3242725" cy="647250"/>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4043597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0"/>
          <p:cNvSpPr txBox="1">
            <a:spLocks noGrp="1"/>
          </p:cNvSpPr>
          <p:nvPr>
            <p:ph type="ctrTitle"/>
          </p:nvPr>
        </p:nvSpPr>
        <p:spPr>
          <a:xfrm>
            <a:off x="3264400" y="1538800"/>
            <a:ext cx="5331000" cy="3107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1800"/>
              <a:t>Given the following HTML, write the JavaScript to:</a:t>
            </a:r>
            <a:endParaRPr sz="1800"/>
          </a:p>
          <a:p>
            <a:pPr marL="0" lvl="0" indent="0" algn="l" rtl="0">
              <a:lnSpc>
                <a:spcPct val="93000"/>
              </a:lnSpc>
              <a:spcBef>
                <a:spcPts val="0"/>
              </a:spcBef>
              <a:spcAft>
                <a:spcPts val="0"/>
              </a:spcAft>
              <a:buClr>
                <a:schemeClr val="dk1"/>
              </a:buClr>
              <a:buSzPts val="1100"/>
              <a:buFont typeface="Arial"/>
              <a:buNone/>
            </a:pPr>
            <a:endParaRPr sz="1800"/>
          </a:p>
          <a:p>
            <a:pPr marL="0" lvl="0" indent="0" algn="l" rtl="0">
              <a:lnSpc>
                <a:spcPct val="93000"/>
              </a:lnSpc>
              <a:spcBef>
                <a:spcPts val="0"/>
              </a:spcBef>
              <a:spcAft>
                <a:spcPts val="0"/>
              </a:spcAft>
              <a:buClr>
                <a:schemeClr val="dk1"/>
              </a:buClr>
              <a:buSzPts val="1100"/>
              <a:buFont typeface="Arial"/>
              <a:buNone/>
            </a:pPr>
            <a:endParaRPr sz="1800"/>
          </a:p>
          <a:p>
            <a:pPr marL="0" lvl="0" indent="0" algn="l" rtl="0">
              <a:lnSpc>
                <a:spcPct val="93000"/>
              </a:lnSpc>
              <a:spcBef>
                <a:spcPts val="0"/>
              </a:spcBef>
              <a:spcAft>
                <a:spcPts val="0"/>
              </a:spcAft>
              <a:buClr>
                <a:schemeClr val="dk1"/>
              </a:buClr>
              <a:buSzPts val="1100"/>
              <a:buFont typeface="Arial"/>
              <a:buNone/>
            </a:pPr>
            <a:endParaRPr sz="1800"/>
          </a:p>
          <a:p>
            <a:pPr marL="0" lvl="0" indent="0" algn="l" rtl="0">
              <a:lnSpc>
                <a:spcPct val="93000"/>
              </a:lnSpc>
              <a:spcBef>
                <a:spcPts val="0"/>
              </a:spcBef>
              <a:spcAft>
                <a:spcPts val="0"/>
              </a:spcAft>
              <a:buClr>
                <a:schemeClr val="dk1"/>
              </a:buClr>
              <a:buSzPts val="1100"/>
              <a:buFont typeface="Arial"/>
              <a:buNone/>
            </a:pPr>
            <a:endParaRPr sz="1800"/>
          </a:p>
          <a:p>
            <a:pPr marL="0" lvl="0" indent="0" algn="l" rtl="0">
              <a:lnSpc>
                <a:spcPct val="93000"/>
              </a:lnSpc>
              <a:spcBef>
                <a:spcPts val="0"/>
              </a:spcBef>
              <a:spcAft>
                <a:spcPts val="0"/>
              </a:spcAft>
              <a:buClr>
                <a:schemeClr val="dk1"/>
              </a:buClr>
              <a:buSzPts val="1100"/>
              <a:buFont typeface="Arial"/>
              <a:buNone/>
            </a:pPr>
            <a:endParaRPr sz="1800"/>
          </a:p>
          <a:p>
            <a:pPr marL="0" lvl="0" indent="0" algn="l" rtl="0">
              <a:lnSpc>
                <a:spcPct val="93000"/>
              </a:lnSpc>
              <a:spcBef>
                <a:spcPts val="1000"/>
              </a:spcBef>
              <a:spcAft>
                <a:spcPts val="0"/>
              </a:spcAft>
              <a:buClr>
                <a:schemeClr val="dk1"/>
              </a:buClr>
              <a:buSzPts val="1100"/>
              <a:buFont typeface="Arial"/>
              <a:buNone/>
            </a:pPr>
            <a:r>
              <a:rPr lang="en" sz="1800"/>
              <a:t>When the button is clicked,</a:t>
            </a:r>
            <a:endParaRPr sz="1800"/>
          </a:p>
          <a:p>
            <a:pPr marL="457200" lvl="0" indent="-342900" algn="l" rtl="0">
              <a:lnSpc>
                <a:spcPct val="93000"/>
              </a:lnSpc>
              <a:spcBef>
                <a:spcPts val="1000"/>
              </a:spcBef>
              <a:spcAft>
                <a:spcPts val="0"/>
              </a:spcAft>
              <a:buClr>
                <a:schemeClr val="dk1"/>
              </a:buClr>
              <a:buSzPts val="1800"/>
              <a:buFont typeface="Helvetica Neue"/>
              <a:buAutoNum type="arabicPeriod"/>
            </a:pPr>
            <a:r>
              <a:rPr lang="en" sz="1800"/>
              <a:t>Save the value of the input to a new variable.</a:t>
            </a:r>
            <a:endParaRPr sz="1800"/>
          </a:p>
          <a:p>
            <a:pPr marL="457200" lvl="0" indent="-342900" algn="l" rtl="0">
              <a:lnSpc>
                <a:spcPct val="93000"/>
              </a:lnSpc>
              <a:spcBef>
                <a:spcPts val="1000"/>
              </a:spcBef>
              <a:spcAft>
                <a:spcPts val="0"/>
              </a:spcAft>
              <a:buClr>
                <a:schemeClr val="dk1"/>
              </a:buClr>
              <a:buSzPts val="1800"/>
              <a:buFont typeface="Helvetica Neue"/>
              <a:buAutoNum type="arabicPeriod"/>
            </a:pPr>
            <a:r>
              <a:rPr lang="en" sz="1800"/>
              <a:t>Make the text typed in the input field appear in the speech bubble.</a:t>
            </a:r>
            <a:endParaRPr sz="1800">
              <a:solidFill>
                <a:srgbClr val="3F3B39"/>
              </a:solidFill>
            </a:endParaRPr>
          </a:p>
          <a:p>
            <a:pPr marL="0" lvl="0" indent="0" algn="l" rtl="0">
              <a:spcBef>
                <a:spcPts val="0"/>
              </a:spcBef>
              <a:spcAft>
                <a:spcPts val="0"/>
              </a:spcAft>
              <a:buClr>
                <a:schemeClr val="dk1"/>
              </a:buClr>
              <a:buSzPts val="1100"/>
              <a:buFont typeface="Arial"/>
              <a:buNone/>
            </a:pPr>
            <a:endParaRPr sz="1800"/>
          </a:p>
        </p:txBody>
      </p:sp>
      <p:pic>
        <p:nvPicPr>
          <p:cNvPr id="277" name="Google Shape;277;p40" title="3 Minute Timer">
            <a:hlinkClick r:id="rId3"/>
          </p:cNvPr>
          <p:cNvPicPr preferRelativeResize="0"/>
          <p:nvPr/>
        </p:nvPicPr>
        <p:blipFill>
          <a:blip r:embed="rId4">
            <a:alphaModFix/>
          </a:blip>
          <a:stretch>
            <a:fillRect/>
          </a:stretch>
        </p:blipFill>
        <p:spPr>
          <a:xfrm>
            <a:off x="247175" y="2393163"/>
            <a:ext cx="2248850" cy="1686625"/>
          </a:xfrm>
          <a:prstGeom prst="rect">
            <a:avLst/>
          </a:prstGeom>
          <a:noFill/>
          <a:ln>
            <a:noFill/>
          </a:ln>
        </p:spPr>
      </p:pic>
      <p:pic>
        <p:nvPicPr>
          <p:cNvPr id="278" name="Google Shape;278;p40"/>
          <p:cNvPicPr preferRelativeResize="0"/>
          <p:nvPr/>
        </p:nvPicPr>
        <p:blipFill>
          <a:blip r:embed="rId5">
            <a:alphaModFix/>
          </a:blip>
          <a:stretch>
            <a:fillRect/>
          </a:stretch>
        </p:blipFill>
        <p:spPr>
          <a:xfrm>
            <a:off x="4251600" y="1969225"/>
            <a:ext cx="3347400" cy="1205050"/>
          </a:xfrm>
          <a:prstGeom prst="rect">
            <a:avLst/>
          </a:prstGeom>
          <a:noFill/>
          <a:ln w="28575" cap="flat" cmpd="sng">
            <a:solidFill>
              <a:srgbClr val="666666"/>
            </a:solidFill>
            <a:prstDash val="solid"/>
            <a:round/>
            <a:headEnd type="none" w="sm" len="sm"/>
            <a:tailEnd type="none" w="sm" len="sm"/>
          </a:ln>
        </p:spPr>
      </p:pic>
      <p:sp>
        <p:nvSpPr>
          <p:cNvPr id="279" name="Google Shape;279;p40"/>
          <p:cNvSpPr txBox="1"/>
          <p:nvPr/>
        </p:nvSpPr>
        <p:spPr>
          <a:xfrm>
            <a:off x="126450" y="1978275"/>
            <a:ext cx="2490600" cy="4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Helvetica Neue"/>
                <a:ea typeface="Helvetica Neue"/>
                <a:cs typeface="Helvetica Neue"/>
                <a:sym typeface="Helvetica Neue"/>
              </a:rPr>
              <a:t>Paper</a:t>
            </a:r>
            <a:endParaRPr sz="1800" b="1">
              <a:latin typeface="Helvetica Neue"/>
              <a:ea typeface="Helvetica Neue"/>
              <a:cs typeface="Helvetica Neue"/>
              <a:sym typeface="Helvetica Neue"/>
            </a:endParaRPr>
          </a:p>
        </p:txBody>
      </p:sp>
    </p:spTree>
    <p:extLst>
      <p:ext uri="{BB962C8B-B14F-4D97-AF65-F5344CB8AC3E}">
        <p14:creationId xmlns:p14="http://schemas.microsoft.com/office/powerpoint/2010/main" val="28121699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1"/>
          <p:cNvSpPr txBox="1">
            <a:spLocks noGrp="1"/>
          </p:cNvSpPr>
          <p:nvPr>
            <p:ph type="ctrTitle"/>
          </p:nvPr>
        </p:nvSpPr>
        <p:spPr>
          <a:xfrm>
            <a:off x="3264400" y="1538800"/>
            <a:ext cx="4723462" cy="31074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r>
              <a:rPr lang="en" sz="2000" dirty="0"/>
              <a:t>Open </a:t>
            </a:r>
            <a:r>
              <a:rPr lang="en" sz="2000" u="sng" dirty="0">
                <a:solidFill>
                  <a:srgbClr val="0080FF"/>
                </a:solidFill>
                <a:hlinkClick r:id="rId3"/>
              </a:rPr>
              <a:t>popcode</a:t>
            </a:r>
            <a:r>
              <a:rPr lang="en" sz="2000" dirty="0"/>
              <a:t>. </a:t>
            </a:r>
            <a:endParaRPr sz="2000" dirty="0"/>
          </a:p>
          <a:p>
            <a:pPr marL="0" lvl="0" indent="0" algn="l" rtl="0">
              <a:lnSpc>
                <a:spcPct val="93000"/>
              </a:lnSpc>
              <a:spcBef>
                <a:spcPts val="0"/>
              </a:spcBef>
              <a:spcAft>
                <a:spcPts val="0"/>
              </a:spcAft>
              <a:buClr>
                <a:schemeClr val="dk1"/>
              </a:buClr>
              <a:buSzPts val="1100"/>
              <a:buFont typeface="Arial"/>
              <a:buNone/>
            </a:pPr>
            <a:endParaRPr sz="2000" dirty="0"/>
          </a:p>
          <a:p>
            <a:pPr lvl="0">
              <a:lnSpc>
                <a:spcPct val="93000"/>
              </a:lnSpc>
              <a:buSzPts val="1100"/>
            </a:pPr>
            <a:r>
              <a:rPr lang="en-US" altLang="zh-CN" sz="2000" dirty="0"/>
              <a:t>1.</a:t>
            </a:r>
            <a:r>
              <a:rPr lang="zh-CN" altLang="en-US" sz="2000" dirty="0"/>
              <a:t>将输入的值保存到新变量。</a:t>
            </a:r>
            <a:br>
              <a:rPr lang="zh-CN" altLang="en-US" sz="2000" dirty="0"/>
            </a:br>
            <a:r>
              <a:rPr lang="en-US" altLang="zh-CN" sz="2000" dirty="0"/>
              <a:t>2.</a:t>
            </a:r>
            <a:r>
              <a:rPr lang="zh-CN" altLang="en-US" sz="2000" dirty="0"/>
              <a:t>单击按钮时，使在输入字段中键入的文本出现在气泡中。</a:t>
            </a:r>
            <a:endParaRPr sz="2000" dirty="0"/>
          </a:p>
        </p:txBody>
      </p:sp>
      <p:pic>
        <p:nvPicPr>
          <p:cNvPr id="285" name="Google Shape;285;p41" title="3 Minute Timer">
            <a:hlinkClick r:id="rId4"/>
          </p:cNvPr>
          <p:cNvPicPr preferRelativeResize="0"/>
          <p:nvPr/>
        </p:nvPicPr>
        <p:blipFill>
          <a:blip r:embed="rId5">
            <a:alphaModFix/>
          </a:blip>
          <a:stretch>
            <a:fillRect/>
          </a:stretch>
        </p:blipFill>
        <p:spPr>
          <a:xfrm>
            <a:off x="247175" y="2429013"/>
            <a:ext cx="2248850" cy="1686625"/>
          </a:xfrm>
          <a:prstGeom prst="rect">
            <a:avLst/>
          </a:prstGeom>
          <a:noFill/>
          <a:ln>
            <a:noFill/>
          </a:ln>
        </p:spPr>
      </p:pic>
      <p:sp>
        <p:nvSpPr>
          <p:cNvPr id="286" name="Google Shape;286;p41"/>
          <p:cNvSpPr txBox="1"/>
          <p:nvPr/>
        </p:nvSpPr>
        <p:spPr>
          <a:xfrm>
            <a:off x="126450" y="1978275"/>
            <a:ext cx="2490600" cy="4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Helvetica Neue"/>
                <a:ea typeface="Helvetica Neue"/>
                <a:cs typeface="Helvetica Neue"/>
                <a:sym typeface="Helvetica Neue"/>
              </a:rPr>
              <a:t>Computer</a:t>
            </a:r>
            <a:endParaRPr sz="1800" b="1">
              <a:latin typeface="Helvetica Neue"/>
              <a:ea typeface="Helvetica Neue"/>
              <a:cs typeface="Helvetica Neue"/>
              <a:sym typeface="Helvetica Neue"/>
            </a:endParaRPr>
          </a:p>
        </p:txBody>
      </p:sp>
      <p:pic>
        <p:nvPicPr>
          <p:cNvPr id="2" name="图片 1">
            <a:extLst>
              <a:ext uri="{FF2B5EF4-FFF2-40B4-BE49-F238E27FC236}">
                <a16:creationId xmlns:a16="http://schemas.microsoft.com/office/drawing/2014/main" id="{57864EFF-EE62-1D4B-86A4-983DD28EAD77}"/>
              </a:ext>
            </a:extLst>
          </p:cNvPr>
          <p:cNvPicPr>
            <a:picLocks noChangeAspect="1"/>
          </p:cNvPicPr>
          <p:nvPr/>
        </p:nvPicPr>
        <p:blipFill>
          <a:blip r:embed="rId6"/>
          <a:stretch>
            <a:fillRect/>
          </a:stretch>
        </p:blipFill>
        <p:spPr>
          <a:xfrm>
            <a:off x="126450" y="1884358"/>
            <a:ext cx="2823171" cy="2416284"/>
          </a:xfrm>
          <a:prstGeom prst="rect">
            <a:avLst/>
          </a:prstGeom>
        </p:spPr>
      </p:pic>
      <p:sp>
        <p:nvSpPr>
          <p:cNvPr id="3" name="矩形 2">
            <a:extLst>
              <a:ext uri="{FF2B5EF4-FFF2-40B4-BE49-F238E27FC236}">
                <a16:creationId xmlns:a16="http://schemas.microsoft.com/office/drawing/2014/main" id="{5BA2A850-DD07-2745-8A8F-09654828BD92}"/>
              </a:ext>
            </a:extLst>
          </p:cNvPr>
          <p:cNvSpPr/>
          <p:nvPr/>
        </p:nvSpPr>
        <p:spPr>
          <a:xfrm>
            <a:off x="3494689" y="344706"/>
            <a:ext cx="4572000" cy="738664"/>
          </a:xfrm>
          <a:prstGeom prst="rect">
            <a:avLst/>
          </a:prstGeom>
        </p:spPr>
        <p:txBody>
          <a:bodyPr>
            <a:spAutoFit/>
          </a:bodyPr>
          <a:lstStyle/>
          <a:p>
            <a:r>
              <a:rPr lang="zh-CN" altLang="en-US" dirty="0">
                <a:hlinkClick r:id="rId7"/>
              </a:rPr>
              <a:t>https://popcode.org/?snapshot=a0f86b81-0cac-45dd-b77b-a86cbdf64a9e</a:t>
            </a:r>
            <a:endParaRPr lang="en-US" altLang="zh-CN" dirty="0"/>
          </a:p>
          <a:p>
            <a:endParaRPr lang="zh-CN" altLang="en-US" dirty="0"/>
          </a:p>
        </p:txBody>
      </p:sp>
    </p:spTree>
    <p:extLst>
      <p:ext uri="{BB962C8B-B14F-4D97-AF65-F5344CB8AC3E}">
        <p14:creationId xmlns:p14="http://schemas.microsoft.com/office/powerpoint/2010/main" val="3888874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7"/>
          <p:cNvSpPr txBox="1">
            <a:spLocks noGrp="1"/>
          </p:cNvSpPr>
          <p:nvPr>
            <p:ph type="body" idx="1"/>
          </p:nvPr>
        </p:nvSpPr>
        <p:spPr>
          <a:xfrm>
            <a:off x="3263400" y="1538800"/>
            <a:ext cx="5323800" cy="2798100"/>
          </a:xfrm>
          <a:prstGeom prst="rect">
            <a:avLst/>
          </a:prstGeom>
        </p:spPr>
        <p:txBody>
          <a:bodyPr spcFirstLastPara="1" wrap="square" lIns="91425" tIns="91425" rIns="91425" bIns="91425" anchor="t" anchorCtr="0">
            <a:noAutofit/>
          </a:bodyPr>
          <a:lstStyle/>
          <a:p>
            <a:pPr marL="0" lvl="0" indent="0">
              <a:buNone/>
            </a:pPr>
            <a:r>
              <a:rPr lang="zh-CN" altLang="en-US" sz="2400" dirty="0">
                <a:solidFill>
                  <a:schemeClr val="dk1"/>
                </a:solidFill>
              </a:rPr>
              <a:t>用户评论区</a:t>
            </a:r>
            <a:endParaRPr lang="en-US" altLang="zh-CN" sz="2400" dirty="0">
              <a:solidFill>
                <a:schemeClr val="dk1"/>
              </a:solidFill>
            </a:endParaRPr>
          </a:p>
          <a:p>
            <a:pPr marL="0" lvl="0" indent="0">
              <a:buNone/>
            </a:pPr>
            <a:r>
              <a:rPr lang="zh-CN" altLang="en-US" sz="2400" dirty="0">
                <a:solidFill>
                  <a:schemeClr val="dk1"/>
                </a:solidFill>
              </a:rPr>
              <a:t>在网页上获取用户评论并显示</a:t>
            </a:r>
            <a:endParaRPr lang="en-US" altLang="zh-CN" sz="2400" dirty="0">
              <a:solidFill>
                <a:schemeClr val="dk1"/>
              </a:solidFill>
            </a:endParaRPr>
          </a:p>
          <a:p>
            <a:pPr marL="0" lvl="0" indent="0">
              <a:buNone/>
            </a:pPr>
            <a:endParaRPr lang="en-US" sz="2400" u="sng" dirty="0">
              <a:solidFill>
                <a:schemeClr val="dk1"/>
              </a:solidFill>
              <a:hlinkClick r:id="rId3"/>
            </a:endParaRPr>
          </a:p>
          <a:p>
            <a:pPr marL="0" lvl="0" indent="0">
              <a:buNone/>
            </a:pPr>
            <a:r>
              <a:rPr lang="en" sz="2400" u="sng" dirty="0">
                <a:solidFill>
                  <a:schemeClr val="hlink"/>
                </a:solidFill>
                <a:hlinkClick r:id="rId3"/>
              </a:rPr>
              <a:t>Start here</a:t>
            </a:r>
            <a:r>
              <a:rPr lang="en" sz="2400" dirty="0">
                <a:solidFill>
                  <a:schemeClr val="dk1"/>
                </a:solidFill>
              </a:rPr>
              <a:t>!</a:t>
            </a:r>
            <a:endParaRPr sz="2400" dirty="0">
              <a:solidFill>
                <a:schemeClr val="dk1"/>
              </a:solidFill>
            </a:endParaRPr>
          </a:p>
          <a:p>
            <a:pPr marL="457200" lvl="0" indent="0" algn="l" rtl="0">
              <a:lnSpc>
                <a:spcPct val="100000"/>
              </a:lnSpc>
              <a:spcBef>
                <a:spcPts val="0"/>
              </a:spcBef>
              <a:spcAft>
                <a:spcPts val="0"/>
              </a:spcAft>
              <a:buNone/>
            </a:pPr>
            <a:endParaRPr sz="2400" dirty="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2400" dirty="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2400" dirty="0">
              <a:solidFill>
                <a:schemeClr val="dk1"/>
              </a:solidFill>
              <a:latin typeface="Helvetica Neue"/>
              <a:ea typeface="Helvetica Neue"/>
              <a:cs typeface="Helvetica Neue"/>
              <a:sym typeface="Helvetica Neue"/>
            </a:endParaRPr>
          </a:p>
        </p:txBody>
      </p:sp>
      <p:pic>
        <p:nvPicPr>
          <p:cNvPr id="415" name="Google Shape;415;p57" descr="For the HD version with beep go to: http://www.youtube.com/watch?v=LY6h3pkdsro&#10;&#10;Possibly the easiest timer you'll ever use. Big easy to see numbers. Voted #1 by timer-timer.com - that's us :) http://timer-timer.com. For a version that beeps when it reaches 0 see link above." title="5 Minute Countdown Timer">
            <a:hlinkClick r:id="rId4"/>
          </p:cNvPr>
          <p:cNvPicPr preferRelativeResize="0"/>
          <p:nvPr/>
        </p:nvPicPr>
        <p:blipFill>
          <a:blip r:embed="rId5">
            <a:alphaModFix/>
          </a:blip>
          <a:stretch>
            <a:fillRect/>
          </a:stretch>
        </p:blipFill>
        <p:spPr>
          <a:xfrm>
            <a:off x="212025" y="2280357"/>
            <a:ext cx="2319150" cy="1739375"/>
          </a:xfrm>
          <a:prstGeom prst="rect">
            <a:avLst/>
          </a:prstGeom>
          <a:noFill/>
          <a:ln>
            <a:noFill/>
          </a:ln>
        </p:spPr>
      </p:pic>
      <p:pic>
        <p:nvPicPr>
          <p:cNvPr id="2" name="图片 1">
            <a:extLst>
              <a:ext uri="{FF2B5EF4-FFF2-40B4-BE49-F238E27FC236}">
                <a16:creationId xmlns:a16="http://schemas.microsoft.com/office/drawing/2014/main" id="{A7E3496D-4A3F-3F4F-876D-20B0E32D78CD}"/>
              </a:ext>
            </a:extLst>
          </p:cNvPr>
          <p:cNvPicPr>
            <a:picLocks noChangeAspect="1"/>
          </p:cNvPicPr>
          <p:nvPr/>
        </p:nvPicPr>
        <p:blipFill>
          <a:blip r:embed="rId6"/>
          <a:stretch>
            <a:fillRect/>
          </a:stretch>
        </p:blipFill>
        <p:spPr>
          <a:xfrm>
            <a:off x="212025" y="756744"/>
            <a:ext cx="2397957" cy="3955831"/>
          </a:xfrm>
          <a:prstGeom prst="rect">
            <a:avLst/>
          </a:prstGeom>
        </p:spPr>
      </p:pic>
      <p:sp>
        <p:nvSpPr>
          <p:cNvPr id="3" name="矩形 2">
            <a:extLst>
              <a:ext uri="{FF2B5EF4-FFF2-40B4-BE49-F238E27FC236}">
                <a16:creationId xmlns:a16="http://schemas.microsoft.com/office/drawing/2014/main" id="{2FBF09B9-27CC-8E45-B29A-0AAC28B59FB6}"/>
              </a:ext>
            </a:extLst>
          </p:cNvPr>
          <p:cNvSpPr/>
          <p:nvPr/>
        </p:nvSpPr>
        <p:spPr>
          <a:xfrm>
            <a:off x="4015200" y="495134"/>
            <a:ext cx="4572000" cy="738664"/>
          </a:xfrm>
          <a:prstGeom prst="rect">
            <a:avLst/>
          </a:prstGeom>
        </p:spPr>
        <p:txBody>
          <a:bodyPr>
            <a:spAutoFit/>
          </a:bodyPr>
          <a:lstStyle/>
          <a:p>
            <a:r>
              <a:rPr lang="en-US" altLang="zh-CN" dirty="0">
                <a:latin typeface="Roboto"/>
                <a:hlinkClick r:id="rId7"/>
              </a:rPr>
              <a:t>https://popcode.org/?snapshot=c7496a87-3b6d-4107-95ff-00e8af905550</a:t>
            </a:r>
            <a:endParaRPr lang="en-US" altLang="zh-CN" dirty="0">
              <a:latin typeface="Roboto"/>
            </a:endParaRPr>
          </a:p>
          <a:p>
            <a:endParaRPr lang="zh-CN" altLang="en-US" dirty="0"/>
          </a:p>
        </p:txBody>
      </p:sp>
    </p:spTree>
    <p:extLst>
      <p:ext uri="{BB962C8B-B14F-4D97-AF65-F5344CB8AC3E}">
        <p14:creationId xmlns:p14="http://schemas.microsoft.com/office/powerpoint/2010/main" val="16208110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4"/>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u="sng" dirty="0">
                <a:solidFill>
                  <a:schemeClr val="hlink"/>
                </a:solidFill>
                <a:hlinkClick r:id="rId3"/>
              </a:rPr>
              <a:t>Cookie Converter</a:t>
            </a:r>
            <a:endParaRPr b="0" dirty="0">
              <a:solidFill>
                <a:srgbClr val="15C2D2"/>
              </a:solidFill>
              <a:latin typeface="Helvetica Neue"/>
              <a:ea typeface="Helvetica Neue"/>
              <a:cs typeface="Helvetica Neue"/>
              <a:sym typeface="Helvetica Neue"/>
            </a:endParaRPr>
          </a:p>
        </p:txBody>
      </p:sp>
      <p:sp>
        <p:nvSpPr>
          <p:cNvPr id="375" name="Google Shape;375;p54"/>
          <p:cNvSpPr txBox="1">
            <a:spLocks noGrp="1"/>
          </p:cNvSpPr>
          <p:nvPr>
            <p:ph type="body" idx="1"/>
          </p:nvPr>
        </p:nvSpPr>
        <p:spPr>
          <a:xfrm>
            <a:off x="3271500" y="1538800"/>
            <a:ext cx="5323800" cy="30882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None/>
            </a:pPr>
            <a:endParaRPr sz="280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None/>
            </a:pPr>
            <a:endParaRPr sz="2800">
              <a:solidFill>
                <a:schemeClr val="dk1"/>
              </a:solidFill>
              <a:latin typeface="Helvetica Neue"/>
              <a:ea typeface="Helvetica Neue"/>
              <a:cs typeface="Helvetica Neue"/>
              <a:sym typeface="Helvetica Neue"/>
            </a:endParaRPr>
          </a:p>
        </p:txBody>
      </p:sp>
      <p:pic>
        <p:nvPicPr>
          <p:cNvPr id="376" name="Google Shape;376;p54"/>
          <p:cNvPicPr preferRelativeResize="0"/>
          <p:nvPr/>
        </p:nvPicPr>
        <p:blipFill>
          <a:blip r:embed="rId4">
            <a:alphaModFix/>
          </a:blip>
          <a:stretch>
            <a:fillRect/>
          </a:stretch>
        </p:blipFill>
        <p:spPr>
          <a:xfrm>
            <a:off x="3314113" y="1610825"/>
            <a:ext cx="5238574" cy="2944175"/>
          </a:xfrm>
          <a:prstGeom prst="rect">
            <a:avLst/>
          </a:prstGeom>
          <a:noFill/>
          <a:ln>
            <a:noFill/>
          </a:ln>
        </p:spPr>
      </p:pic>
      <p:sp>
        <p:nvSpPr>
          <p:cNvPr id="2" name="矩形 1">
            <a:extLst>
              <a:ext uri="{FF2B5EF4-FFF2-40B4-BE49-F238E27FC236}">
                <a16:creationId xmlns:a16="http://schemas.microsoft.com/office/drawing/2014/main" id="{8372A8B9-35D7-FD46-BA23-3CD5F30F4A8D}"/>
              </a:ext>
            </a:extLst>
          </p:cNvPr>
          <p:cNvSpPr/>
          <p:nvPr/>
        </p:nvSpPr>
        <p:spPr>
          <a:xfrm>
            <a:off x="3467100" y="549074"/>
            <a:ext cx="4572000" cy="1169551"/>
          </a:xfrm>
          <a:prstGeom prst="rect">
            <a:avLst/>
          </a:prstGeom>
        </p:spPr>
        <p:txBody>
          <a:bodyPr>
            <a:spAutoFit/>
          </a:bodyPr>
          <a:lstStyle/>
          <a:p>
            <a:r>
              <a:rPr lang="en-US" altLang="zh-CN" dirty="0">
                <a:latin typeface="Roboto"/>
                <a:hlinkClick r:id="rId5"/>
              </a:rPr>
              <a:t>https://popcode.org/?snapshot=3595205b-55da-433f-852b-9666a97f5291</a:t>
            </a:r>
            <a:endParaRPr lang="en-US" altLang="zh-CN" dirty="0">
              <a:latin typeface="Roboto"/>
            </a:endParaRPr>
          </a:p>
          <a:p>
            <a:endParaRPr lang="en-US" altLang="zh-CN" dirty="0">
              <a:latin typeface="Roboto"/>
            </a:endParaRPr>
          </a:p>
          <a:p>
            <a:r>
              <a:rPr lang="zh-CN" altLang="en-US" dirty="0">
                <a:latin typeface="Roboto"/>
              </a:rPr>
              <a:t>奥利奥体重</a:t>
            </a:r>
            <a:endParaRPr lang="en-US" altLang="zh-CN" dirty="0">
              <a:latin typeface="Roboto"/>
            </a:endParaRPr>
          </a:p>
          <a:p>
            <a:endParaRPr lang="zh-CN" altLang="en-US" dirty="0"/>
          </a:p>
        </p:txBody>
      </p:sp>
    </p:spTree>
    <p:extLst>
      <p:ext uri="{BB962C8B-B14F-4D97-AF65-F5344CB8AC3E}">
        <p14:creationId xmlns:p14="http://schemas.microsoft.com/office/powerpoint/2010/main" val="15455190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58" descr="New HD version: http://youtu.be/bOf-i0n3TeU&#10;&#10;Possibly the easiest timer you'll ever use. Big easy to see numbers. Beeps when it reaches 0. Voted #1 by timer-timer.com - that's us :) http://timer-timer.com" title="15 Minute Countdown Timer">
            <a:hlinkClick r:id="rId3"/>
          </p:cNvPr>
          <p:cNvPicPr preferRelativeResize="0"/>
          <p:nvPr/>
        </p:nvPicPr>
        <p:blipFill>
          <a:blip r:embed="rId4">
            <a:alphaModFix/>
          </a:blip>
          <a:stretch>
            <a:fillRect/>
          </a:stretch>
        </p:blipFill>
        <p:spPr>
          <a:xfrm>
            <a:off x="213750" y="2304275"/>
            <a:ext cx="2315700" cy="1736775"/>
          </a:xfrm>
          <a:prstGeom prst="rect">
            <a:avLst/>
          </a:prstGeom>
          <a:noFill/>
          <a:ln>
            <a:noFill/>
          </a:ln>
        </p:spPr>
      </p:pic>
      <p:sp>
        <p:nvSpPr>
          <p:cNvPr id="421" name="Google Shape;421;p58"/>
          <p:cNvSpPr txBox="1"/>
          <p:nvPr/>
        </p:nvSpPr>
        <p:spPr>
          <a:xfrm>
            <a:off x="3264400" y="1408250"/>
            <a:ext cx="5145900" cy="3000000"/>
          </a:xfrm>
          <a:prstGeom prst="rect">
            <a:avLst/>
          </a:prstGeom>
          <a:noFill/>
          <a:ln>
            <a:noFill/>
          </a:ln>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1900" dirty="0">
                <a:solidFill>
                  <a:schemeClr val="dk1"/>
                </a:solidFill>
                <a:latin typeface="Helvetica Neue"/>
                <a:ea typeface="Helvetica Neue"/>
                <a:cs typeface="Helvetica Neue"/>
                <a:sym typeface="Helvetica Neue"/>
              </a:rPr>
              <a:t>Update this login page to alert the user’s username when they click the login button.</a:t>
            </a:r>
            <a:endParaRPr sz="19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endParaRPr sz="1900" dirty="0">
              <a:solidFill>
                <a:schemeClr val="dk1"/>
              </a:solidFill>
              <a:latin typeface="Helvetica Neue"/>
              <a:ea typeface="Helvetica Neue"/>
              <a:cs typeface="Helvetica Neue"/>
              <a:sym typeface="Helvetica Neue"/>
            </a:endParaRPr>
          </a:p>
          <a:p>
            <a:pPr marL="0" lvl="0" indent="0" algn="l" rtl="0">
              <a:lnSpc>
                <a:spcPct val="93000"/>
              </a:lnSpc>
              <a:spcBef>
                <a:spcPts val="0"/>
              </a:spcBef>
              <a:spcAft>
                <a:spcPts val="0"/>
              </a:spcAft>
              <a:buClr>
                <a:schemeClr val="dk1"/>
              </a:buClr>
              <a:buSzPts val="1100"/>
              <a:buFont typeface="Arial"/>
              <a:buNone/>
            </a:pPr>
            <a:r>
              <a:rPr lang="en" sz="1900" u="sng" dirty="0">
                <a:solidFill>
                  <a:schemeClr val="hlink"/>
                </a:solidFill>
                <a:latin typeface="Helvetica Neue"/>
                <a:ea typeface="Helvetica Neue"/>
                <a:cs typeface="Helvetica Neue"/>
                <a:sym typeface="Helvetica Neue"/>
                <a:hlinkClick r:id="rId5"/>
              </a:rPr>
              <a:t>Mild</a:t>
            </a:r>
            <a:r>
              <a:rPr lang="en" sz="1900" dirty="0">
                <a:solidFill>
                  <a:schemeClr val="dk1"/>
                </a:solidFill>
                <a:latin typeface="Helvetica Neue"/>
                <a:ea typeface="Helvetica Neue"/>
                <a:cs typeface="Helvetica Neue"/>
                <a:sym typeface="Helvetica Neue"/>
              </a:rPr>
              <a:t> </a:t>
            </a:r>
            <a:r>
              <a:rPr lang="en" sz="1900" u="sng" dirty="0">
                <a:solidFill>
                  <a:schemeClr val="hlink"/>
                </a:solidFill>
                <a:latin typeface="Helvetica Neue"/>
                <a:ea typeface="Helvetica Neue"/>
                <a:cs typeface="Helvetica Neue"/>
                <a:sym typeface="Helvetica Neue"/>
                <a:hlinkClick r:id="rId6"/>
              </a:rPr>
              <a:t>Medium</a:t>
            </a:r>
            <a:r>
              <a:rPr lang="en" sz="1900" dirty="0">
                <a:solidFill>
                  <a:schemeClr val="dk1"/>
                </a:solidFill>
                <a:latin typeface="Helvetica Neue"/>
                <a:ea typeface="Helvetica Neue"/>
                <a:cs typeface="Helvetica Neue"/>
                <a:sym typeface="Helvetica Neue"/>
              </a:rPr>
              <a:t> </a:t>
            </a:r>
            <a:r>
              <a:rPr lang="en" sz="1900" u="sng" dirty="0">
                <a:solidFill>
                  <a:schemeClr val="hlink"/>
                </a:solidFill>
                <a:latin typeface="Helvetica Neue"/>
                <a:ea typeface="Helvetica Neue"/>
                <a:cs typeface="Helvetica Neue"/>
                <a:sym typeface="Helvetica Neue"/>
                <a:hlinkClick r:id="rId7"/>
              </a:rPr>
              <a:t>Spicy</a:t>
            </a:r>
            <a:endParaRPr sz="1900" dirty="0">
              <a:solidFill>
                <a:schemeClr val="dk1"/>
              </a:solidFill>
              <a:latin typeface="Helvetica Neue"/>
              <a:ea typeface="Helvetica Neue"/>
              <a:cs typeface="Helvetica Neue"/>
              <a:sym typeface="Helvetica Neue"/>
            </a:endParaRPr>
          </a:p>
        </p:txBody>
      </p:sp>
      <p:pic>
        <p:nvPicPr>
          <p:cNvPr id="422" name="Google Shape;422;p58"/>
          <p:cNvPicPr preferRelativeResize="0"/>
          <p:nvPr/>
        </p:nvPicPr>
        <p:blipFill>
          <a:blip r:embed="rId8">
            <a:alphaModFix/>
          </a:blip>
          <a:stretch>
            <a:fillRect/>
          </a:stretch>
        </p:blipFill>
        <p:spPr>
          <a:xfrm>
            <a:off x="4257475" y="2756250"/>
            <a:ext cx="3159750" cy="1914795"/>
          </a:xfrm>
          <a:prstGeom prst="rect">
            <a:avLst/>
          </a:prstGeom>
          <a:noFill/>
          <a:ln>
            <a:noFill/>
          </a:ln>
        </p:spPr>
      </p:pic>
      <p:sp>
        <p:nvSpPr>
          <p:cNvPr id="2" name="矩形 1">
            <a:extLst>
              <a:ext uri="{FF2B5EF4-FFF2-40B4-BE49-F238E27FC236}">
                <a16:creationId xmlns:a16="http://schemas.microsoft.com/office/drawing/2014/main" id="{105257A0-CFE1-0346-9CA2-DC77D88D177E}"/>
              </a:ext>
            </a:extLst>
          </p:cNvPr>
          <p:cNvSpPr/>
          <p:nvPr/>
        </p:nvSpPr>
        <p:spPr>
          <a:xfrm>
            <a:off x="3333750" y="367040"/>
            <a:ext cx="4572000" cy="738664"/>
          </a:xfrm>
          <a:prstGeom prst="rect">
            <a:avLst/>
          </a:prstGeom>
        </p:spPr>
        <p:txBody>
          <a:bodyPr>
            <a:spAutoFit/>
          </a:bodyPr>
          <a:lstStyle/>
          <a:p>
            <a:r>
              <a:rPr lang="en-US" altLang="zh-CN" dirty="0">
                <a:latin typeface="Roboto"/>
                <a:hlinkClick r:id="rId9"/>
              </a:rPr>
              <a:t>https://popcode.org/?snapshot=88286253-c24d-4db3-aa68-c39cde926786</a:t>
            </a:r>
            <a:endParaRPr lang="en-US" altLang="zh-CN" dirty="0">
              <a:latin typeface="Roboto"/>
            </a:endParaRPr>
          </a:p>
          <a:p>
            <a:endParaRPr lang="zh-CN" altLang="en-US" dirty="0"/>
          </a:p>
        </p:txBody>
      </p:sp>
    </p:spTree>
    <p:extLst>
      <p:ext uri="{BB962C8B-B14F-4D97-AF65-F5344CB8AC3E}">
        <p14:creationId xmlns:p14="http://schemas.microsoft.com/office/powerpoint/2010/main" val="2678344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3"/>
          <p:cNvSpPr txBox="1">
            <a:spLocks noGrp="1"/>
          </p:cNvSpPr>
          <p:nvPr>
            <p:ph type="ctrTitle"/>
          </p:nvPr>
        </p:nvSpPr>
        <p:spPr>
          <a:xfrm>
            <a:off x="126300" y="1692075"/>
            <a:ext cx="2490600" cy="218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Your turn to explore JavaScript!</a:t>
            </a:r>
            <a:endParaRPr/>
          </a:p>
        </p:txBody>
      </p:sp>
      <p:sp>
        <p:nvSpPr>
          <p:cNvPr id="324" name="Google Shape;324;p43"/>
          <p:cNvSpPr txBox="1">
            <a:spLocks noGrp="1"/>
          </p:cNvSpPr>
          <p:nvPr>
            <p:ph type="body" idx="1"/>
          </p:nvPr>
        </p:nvSpPr>
        <p:spPr>
          <a:xfrm>
            <a:off x="3263400" y="1408250"/>
            <a:ext cx="5323800" cy="308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Check out this </a:t>
            </a:r>
            <a:r>
              <a:rPr lang="en" sz="2000" u="sng" dirty="0">
                <a:solidFill>
                  <a:schemeClr val="hlink"/>
                </a:solidFill>
                <a:hlinkClick r:id="rId3"/>
              </a:rPr>
              <a:t>activity</a:t>
            </a:r>
            <a:r>
              <a:rPr lang="en" sz="2000" dirty="0"/>
              <a:t>. </a:t>
            </a:r>
            <a:endParaRPr sz="2000" dirty="0"/>
          </a:p>
          <a:p>
            <a:pPr marL="0" lvl="0" indent="0" algn="l" rtl="0">
              <a:spcBef>
                <a:spcPts val="0"/>
              </a:spcBef>
              <a:spcAft>
                <a:spcPts val="0"/>
              </a:spcAft>
              <a:buNone/>
            </a:pPr>
            <a:endParaRPr sz="2000" dirty="0"/>
          </a:p>
          <a:p>
            <a:pPr marL="0" lvl="0" indent="0" algn="l" rtl="0">
              <a:spcBef>
                <a:spcPts val="0"/>
              </a:spcBef>
              <a:spcAft>
                <a:spcPts val="0"/>
              </a:spcAft>
              <a:buClr>
                <a:schemeClr val="dk1"/>
              </a:buClr>
              <a:buSzPts val="1100"/>
              <a:buFont typeface="Arial"/>
              <a:buNone/>
            </a:pPr>
            <a:r>
              <a:rPr lang="en" sz="2000" dirty="0"/>
              <a:t>Explore the different JavaScript components and see how many puzzles you can solve!</a:t>
            </a:r>
          </a:p>
          <a:p>
            <a:pPr marL="0" lvl="0" indent="0" algn="l" rtl="0">
              <a:spcBef>
                <a:spcPts val="0"/>
              </a:spcBef>
              <a:spcAft>
                <a:spcPts val="0"/>
              </a:spcAft>
              <a:buClr>
                <a:schemeClr val="dk1"/>
              </a:buClr>
              <a:buSzPts val="1100"/>
              <a:buFont typeface="Arial"/>
              <a:buNone/>
            </a:pPr>
            <a:endParaRPr lang="en" altLang="zh-CN" sz="2000" dirty="0"/>
          </a:p>
          <a:p>
            <a:pPr marL="0" lvl="0" indent="0">
              <a:buClr>
                <a:schemeClr val="dk1"/>
              </a:buClr>
              <a:buSzPts val="1100"/>
              <a:buNone/>
            </a:pPr>
            <a:r>
              <a:rPr lang="en-US" altLang="zh-CN" sz="2000" dirty="0">
                <a:hlinkClick r:id="rId3"/>
              </a:rPr>
              <a:t>https://popcode.org/?snapshot=ae75df95-617a-4c75-a329-c69760669b83</a:t>
            </a:r>
            <a:endParaRPr sz="2000" dirty="0"/>
          </a:p>
          <a:p>
            <a:pPr marL="0" lvl="0" indent="0" algn="l" rtl="0">
              <a:spcBef>
                <a:spcPts val="0"/>
              </a:spcBef>
              <a:spcAft>
                <a:spcPts val="0"/>
              </a:spcAft>
              <a:buClr>
                <a:schemeClr val="dk1"/>
              </a:buClr>
              <a:buSzPts val="1100"/>
              <a:buFont typeface="Arial"/>
              <a:buNone/>
            </a:pPr>
            <a:endParaRPr sz="2000" dirty="0"/>
          </a:p>
          <a:p>
            <a:pPr marL="0" lvl="0" indent="0" algn="l" rtl="0">
              <a:spcBef>
                <a:spcPts val="0"/>
              </a:spcBef>
              <a:spcAft>
                <a:spcPts val="0"/>
              </a:spcAft>
              <a:buNone/>
            </a:pPr>
            <a:endParaRPr sz="20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2"/>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use the </a:t>
            </a:r>
            <a:r>
              <a:rPr lang="en" b="1" u="sng">
                <a:solidFill>
                  <a:srgbClr val="FFAA7B"/>
                </a:solidFill>
                <a:latin typeface="Consolas"/>
                <a:ea typeface="Consolas"/>
                <a:cs typeface="Consolas"/>
                <a:sym typeface="Consolas"/>
              </a:rPr>
              <a:t>.append()</a:t>
            </a:r>
            <a:r>
              <a:rPr lang="en"/>
              <a:t> jQuery action and </a:t>
            </a:r>
            <a:r>
              <a:rPr lang="en" b="1" u="sng">
                <a:solidFill>
                  <a:srgbClr val="FFAA7B"/>
                </a:solidFill>
              </a:rPr>
              <a:t>string</a:t>
            </a:r>
            <a:r>
              <a:rPr lang="en">
                <a:solidFill>
                  <a:srgbClr val="FFAA7B"/>
                </a:solidFill>
              </a:rPr>
              <a:t> </a:t>
            </a:r>
            <a:r>
              <a:rPr lang="en" b="1" u="sng">
                <a:solidFill>
                  <a:srgbClr val="FFAA7B"/>
                </a:solidFill>
              </a:rPr>
              <a:t>interpolation</a:t>
            </a:r>
            <a:r>
              <a:rPr lang="en"/>
              <a:t> to add HTML elements to a webpage.</a:t>
            </a:r>
            <a:endParaRPr>
              <a:solidFill>
                <a:srgbClr val="FFAA7B"/>
              </a:solidFill>
            </a:endParaRPr>
          </a:p>
          <a:p>
            <a:pPr marL="0" lvl="0" indent="0" algn="ctr" rtl="0">
              <a:spcBef>
                <a:spcPts val="0"/>
              </a:spcBef>
              <a:spcAft>
                <a:spcPts val="0"/>
              </a:spcAft>
              <a:buNone/>
            </a:pPr>
            <a:endParaRPr>
              <a:solidFill>
                <a:srgbClr val="15C2D2"/>
              </a:solidFill>
            </a:endParaRPr>
          </a:p>
        </p:txBody>
      </p:sp>
      <p:sp>
        <p:nvSpPr>
          <p:cNvPr id="292" name="Google Shape;292;p42"/>
          <p:cNvSpPr txBox="1">
            <a:spLocks noGrp="1"/>
          </p:cNvSpPr>
          <p:nvPr>
            <p:ph type="subTitle" idx="1"/>
          </p:nvPr>
        </p:nvSpPr>
        <p:spPr>
          <a:xfrm>
            <a:off x="2082600" y="4083275"/>
            <a:ext cx="4978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Vocabulary:  </a:t>
            </a:r>
            <a:r>
              <a:rPr lang="en">
                <a:solidFill>
                  <a:srgbClr val="FFAA7B"/>
                </a:solidFill>
              </a:rPr>
              <a:t>.append(), string interpolation, backticks</a:t>
            </a:r>
            <a:endParaRPr>
              <a:solidFill>
                <a:srgbClr val="FFAA7B"/>
              </a:solidFill>
            </a:endParaRPr>
          </a:p>
        </p:txBody>
      </p:sp>
      <p:pic>
        <p:nvPicPr>
          <p:cNvPr id="293" name="Google Shape;293;p42"/>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37921208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Review: </a:t>
            </a:r>
            <a:r>
              <a:rPr lang="en">
                <a:latin typeface="Consolas"/>
                <a:ea typeface="Consolas"/>
                <a:cs typeface="Consolas"/>
                <a:sym typeface="Consolas"/>
              </a:rPr>
              <a:t>.val()</a:t>
            </a:r>
            <a:r>
              <a:rPr lang="en"/>
              <a:t> inside a click handler	</a:t>
            </a:r>
            <a:endParaRPr/>
          </a:p>
        </p:txBody>
      </p:sp>
      <p:sp>
        <p:nvSpPr>
          <p:cNvPr id="299" name="Google Shape;299;p43"/>
          <p:cNvSpPr txBox="1"/>
          <p:nvPr/>
        </p:nvSpPr>
        <p:spPr>
          <a:xfrm>
            <a:off x="532950" y="1257300"/>
            <a:ext cx="8078100" cy="97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dk1"/>
                </a:solidFill>
                <a:latin typeface="Helvetica Neue"/>
                <a:ea typeface="Helvetica Neue"/>
                <a:cs typeface="Helvetica Neue"/>
                <a:sym typeface="Helvetica Neue"/>
              </a:rPr>
              <a:t>What is happening on line 2? </a:t>
            </a:r>
            <a:endParaRPr sz="24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2400">
                <a:solidFill>
                  <a:schemeClr val="dk1"/>
                </a:solidFill>
                <a:latin typeface="Helvetica Neue"/>
                <a:ea typeface="Helvetica Neue"/>
                <a:cs typeface="Helvetica Neue"/>
                <a:sym typeface="Helvetica Neue"/>
              </a:rPr>
              <a:t>What is the value of the variable </a:t>
            </a:r>
            <a:r>
              <a:rPr lang="en" sz="2400">
                <a:solidFill>
                  <a:schemeClr val="dk1"/>
                </a:solidFill>
                <a:highlight>
                  <a:srgbClr val="D9D9D9"/>
                </a:highlight>
                <a:latin typeface="Consolas"/>
                <a:ea typeface="Consolas"/>
                <a:cs typeface="Consolas"/>
                <a:sym typeface="Consolas"/>
              </a:rPr>
              <a:t>message</a:t>
            </a:r>
            <a:r>
              <a:rPr lang="en" sz="2400">
                <a:solidFill>
                  <a:schemeClr val="dk1"/>
                </a:solidFill>
                <a:latin typeface="Helvetica Neue"/>
                <a:ea typeface="Helvetica Neue"/>
                <a:cs typeface="Helvetica Neue"/>
                <a:sym typeface="Helvetica Neue"/>
              </a:rPr>
              <a:t>?</a:t>
            </a:r>
            <a:endParaRPr/>
          </a:p>
        </p:txBody>
      </p:sp>
      <p:sp>
        <p:nvSpPr>
          <p:cNvPr id="300" name="Google Shape;300;p43"/>
          <p:cNvSpPr txBox="1"/>
          <p:nvPr/>
        </p:nvSpPr>
        <p:spPr>
          <a:xfrm>
            <a:off x="768125" y="2406150"/>
            <a:ext cx="5231100" cy="10767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1	$("button").click(function() {</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rgbClr val="3F3B39"/>
                </a:solidFill>
                <a:latin typeface="Consolas"/>
                <a:ea typeface="Consolas"/>
                <a:cs typeface="Consolas"/>
                <a:sym typeface="Consolas"/>
              </a:rPr>
              <a:t>2</a:t>
            </a:r>
            <a:r>
              <a:rPr lang="en" sz="1800">
                <a:solidFill>
                  <a:srgbClr val="EF5330"/>
                </a:solidFill>
                <a:latin typeface="Consolas"/>
                <a:ea typeface="Consolas"/>
                <a:cs typeface="Consolas"/>
                <a:sym typeface="Consolas"/>
              </a:rPr>
              <a:t>		</a:t>
            </a:r>
            <a:r>
              <a:rPr lang="en" sz="1800">
                <a:solidFill>
                  <a:srgbClr val="0000FF"/>
                </a:solidFill>
                <a:latin typeface="Consolas"/>
                <a:ea typeface="Consolas"/>
                <a:cs typeface="Consolas"/>
                <a:sym typeface="Consolas"/>
              </a:rPr>
              <a:t>let</a:t>
            </a:r>
            <a:r>
              <a:rPr lang="en" sz="1800">
                <a:solidFill>
                  <a:schemeClr val="dk1"/>
                </a:solidFill>
                <a:latin typeface="Consolas"/>
                <a:ea typeface="Consolas"/>
                <a:cs typeface="Consolas"/>
                <a:sym typeface="Consolas"/>
              </a:rPr>
              <a:t> message = </a:t>
            </a:r>
            <a:r>
              <a:rPr lang="en" sz="1800">
                <a:solidFill>
                  <a:srgbClr val="EF5330"/>
                </a:solidFill>
                <a:latin typeface="Consolas"/>
                <a:ea typeface="Consolas"/>
                <a:cs typeface="Consolas"/>
                <a:sym typeface="Consolas"/>
              </a:rPr>
              <a:t>$("input").val()</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3	});</a:t>
            </a:r>
            <a:endParaRPr sz="1800">
              <a:latin typeface="Consolas"/>
              <a:ea typeface="Consolas"/>
              <a:cs typeface="Consolas"/>
              <a:sym typeface="Consolas"/>
            </a:endParaRPr>
          </a:p>
        </p:txBody>
      </p:sp>
      <p:cxnSp>
        <p:nvCxnSpPr>
          <p:cNvPr id="301" name="Google Shape;301;p43"/>
          <p:cNvCxnSpPr/>
          <p:nvPr/>
        </p:nvCxnSpPr>
        <p:spPr>
          <a:xfrm>
            <a:off x="1059600" y="2579225"/>
            <a:ext cx="9900" cy="820200"/>
          </a:xfrm>
          <a:prstGeom prst="straightConnector1">
            <a:avLst/>
          </a:prstGeom>
          <a:noFill/>
          <a:ln w="9525" cap="flat" cmpd="sng">
            <a:solidFill>
              <a:srgbClr val="999999"/>
            </a:solidFill>
            <a:prstDash val="solid"/>
            <a:round/>
            <a:headEnd type="none" w="med" len="med"/>
            <a:tailEnd type="none" w="med" len="med"/>
          </a:ln>
        </p:spPr>
      </p:cxnSp>
      <p:pic>
        <p:nvPicPr>
          <p:cNvPr id="302" name="Google Shape;302;p43"/>
          <p:cNvPicPr preferRelativeResize="0"/>
          <p:nvPr/>
        </p:nvPicPr>
        <p:blipFill rotWithShape="1">
          <a:blip r:embed="rId3">
            <a:alphaModFix/>
          </a:blip>
          <a:srcRect b="39740"/>
          <a:stretch/>
        </p:blipFill>
        <p:spPr>
          <a:xfrm>
            <a:off x="4937900" y="3338325"/>
            <a:ext cx="3057300" cy="978900"/>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0138511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b="0">
              <a:solidFill>
                <a:srgbClr val="FFAA7B"/>
              </a:solidFill>
            </a:endParaRPr>
          </a:p>
          <a:p>
            <a:pPr marL="0" lvl="0" indent="0" algn="l" rtl="0">
              <a:spcBef>
                <a:spcPts val="0"/>
              </a:spcBef>
              <a:spcAft>
                <a:spcPts val="0"/>
              </a:spcAft>
              <a:buNone/>
            </a:pPr>
            <a:r>
              <a:rPr lang="en"/>
              <a:t>Review: </a:t>
            </a:r>
            <a:r>
              <a:rPr lang="en">
                <a:latin typeface="Consolas"/>
                <a:ea typeface="Consolas"/>
                <a:cs typeface="Consolas"/>
                <a:sym typeface="Consolas"/>
              </a:rPr>
              <a:t>.val()</a:t>
            </a:r>
            <a:r>
              <a:rPr lang="en"/>
              <a:t> with </a:t>
            </a:r>
            <a:r>
              <a:rPr lang="en">
                <a:latin typeface="Consolas"/>
                <a:ea typeface="Consolas"/>
                <a:cs typeface="Consolas"/>
                <a:sym typeface="Consolas"/>
              </a:rPr>
              <a:t>.text()</a:t>
            </a:r>
            <a:endParaRPr>
              <a:latin typeface="Consolas"/>
              <a:ea typeface="Consolas"/>
              <a:cs typeface="Consolas"/>
              <a:sym typeface="Consolas"/>
            </a:endParaRPr>
          </a:p>
          <a:p>
            <a:pPr marL="0" lvl="0" indent="0" algn="l" rtl="0">
              <a:spcBef>
                <a:spcPts val="0"/>
              </a:spcBef>
              <a:spcAft>
                <a:spcPts val="0"/>
              </a:spcAft>
              <a:buNone/>
            </a:pPr>
            <a:endParaRPr b="0"/>
          </a:p>
        </p:txBody>
      </p:sp>
      <p:sp>
        <p:nvSpPr>
          <p:cNvPr id="308" name="Google Shape;308;p44"/>
          <p:cNvSpPr txBox="1"/>
          <p:nvPr/>
        </p:nvSpPr>
        <p:spPr>
          <a:xfrm>
            <a:off x="532950" y="1257300"/>
            <a:ext cx="8078100" cy="300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400">
                <a:solidFill>
                  <a:schemeClr val="dk1"/>
                </a:solidFill>
                <a:latin typeface="Helvetica Neue"/>
                <a:ea typeface="Helvetica Neue"/>
                <a:cs typeface="Helvetica Neue"/>
                <a:sym typeface="Helvetica Neue"/>
              </a:rPr>
              <a:t>Use jQuery </a:t>
            </a:r>
            <a:r>
              <a:rPr lang="en" sz="2400">
                <a:solidFill>
                  <a:srgbClr val="FFAA7B"/>
                </a:solidFill>
                <a:latin typeface="Consolas"/>
                <a:ea typeface="Consolas"/>
                <a:cs typeface="Consolas"/>
                <a:sym typeface="Consolas"/>
              </a:rPr>
              <a:t>.text()</a:t>
            </a:r>
            <a:r>
              <a:rPr lang="en" sz="2400">
                <a:solidFill>
                  <a:srgbClr val="FFAA7B"/>
                </a:solidFill>
                <a:latin typeface="Helvetica Neue"/>
                <a:ea typeface="Helvetica Neue"/>
                <a:cs typeface="Helvetica Neue"/>
                <a:sym typeface="Helvetica Neue"/>
              </a:rPr>
              <a:t> </a:t>
            </a:r>
            <a:r>
              <a:rPr lang="en" sz="2400">
                <a:solidFill>
                  <a:schemeClr val="dk1"/>
                </a:solidFill>
                <a:latin typeface="Helvetica Neue"/>
                <a:ea typeface="Helvetica Neue"/>
                <a:cs typeface="Helvetica Neue"/>
                <a:sym typeface="Helvetica Neue"/>
              </a:rPr>
              <a:t>with the variable to have the information stored appear on the webpage.</a:t>
            </a:r>
            <a:endParaRPr sz="24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2400">
              <a:solidFill>
                <a:srgbClr val="FFAA7B"/>
              </a:solidFill>
              <a:latin typeface="Helvetica Neue"/>
              <a:ea typeface="Helvetica Neue"/>
              <a:cs typeface="Helvetica Neue"/>
              <a:sym typeface="Helvetica Neue"/>
            </a:endParaRPr>
          </a:p>
        </p:txBody>
      </p:sp>
      <p:sp>
        <p:nvSpPr>
          <p:cNvPr id="309" name="Google Shape;309;p44"/>
          <p:cNvSpPr txBox="1"/>
          <p:nvPr/>
        </p:nvSpPr>
        <p:spPr>
          <a:xfrm>
            <a:off x="1849500" y="2377275"/>
            <a:ext cx="5445000" cy="16092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a:solidFill>
                  <a:schemeClr val="dk1"/>
                </a:solidFill>
                <a:latin typeface="Consolas"/>
                <a:ea typeface="Consolas"/>
                <a:cs typeface="Consolas"/>
                <a:sym typeface="Consolas"/>
              </a:rPr>
              <a:t>$("button").click(function() {</a:t>
            </a:r>
            <a:endParaRPr sz="200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Clr>
                <a:schemeClr val="dk1"/>
              </a:buClr>
              <a:buSzPts val="1100"/>
              <a:buFont typeface="Arial"/>
              <a:buNone/>
            </a:pPr>
            <a:r>
              <a:rPr lang="en" sz="2000">
                <a:solidFill>
                  <a:srgbClr val="3F3B39"/>
                </a:solidFill>
                <a:latin typeface="Consolas"/>
                <a:ea typeface="Consolas"/>
                <a:cs typeface="Consolas"/>
                <a:sym typeface="Consolas"/>
              </a:rPr>
              <a:t>let</a:t>
            </a:r>
            <a:r>
              <a:rPr lang="en" sz="2000">
                <a:solidFill>
                  <a:schemeClr val="dk1"/>
                </a:solidFill>
                <a:latin typeface="Consolas"/>
                <a:ea typeface="Consolas"/>
                <a:cs typeface="Consolas"/>
                <a:sym typeface="Consolas"/>
              </a:rPr>
              <a:t> </a:t>
            </a:r>
            <a:r>
              <a:rPr lang="en" sz="2000">
                <a:solidFill>
                  <a:srgbClr val="15C2D2"/>
                </a:solidFill>
                <a:latin typeface="Consolas"/>
                <a:ea typeface="Consolas"/>
                <a:cs typeface="Consolas"/>
                <a:sym typeface="Consolas"/>
              </a:rPr>
              <a:t>message</a:t>
            </a:r>
            <a:r>
              <a:rPr lang="en" sz="2000">
                <a:solidFill>
                  <a:schemeClr val="dk1"/>
                </a:solidFill>
                <a:latin typeface="Consolas"/>
                <a:ea typeface="Consolas"/>
                <a:cs typeface="Consolas"/>
                <a:sym typeface="Consolas"/>
              </a:rPr>
              <a:t> = $("input").val();</a:t>
            </a:r>
            <a:endParaRPr sz="200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Clr>
                <a:schemeClr val="dk1"/>
              </a:buClr>
              <a:buSzPts val="1100"/>
              <a:buFont typeface="Arial"/>
              <a:buNone/>
            </a:pPr>
            <a:r>
              <a:rPr lang="en" sz="2000">
                <a:solidFill>
                  <a:schemeClr val="dk1"/>
                </a:solidFill>
                <a:latin typeface="Consolas"/>
                <a:ea typeface="Consolas"/>
                <a:cs typeface="Consolas"/>
                <a:sym typeface="Consolas"/>
              </a:rPr>
              <a:t>$(".comments")</a:t>
            </a:r>
            <a:r>
              <a:rPr lang="en" sz="2000">
                <a:solidFill>
                  <a:srgbClr val="EF5330"/>
                </a:solidFill>
                <a:latin typeface="Consolas"/>
                <a:ea typeface="Consolas"/>
                <a:cs typeface="Consolas"/>
                <a:sym typeface="Consolas"/>
              </a:rPr>
              <a:t>.text(</a:t>
            </a:r>
            <a:r>
              <a:rPr lang="en" sz="2000">
                <a:solidFill>
                  <a:srgbClr val="15C2D2"/>
                </a:solidFill>
                <a:latin typeface="Consolas"/>
                <a:ea typeface="Consolas"/>
                <a:cs typeface="Consolas"/>
                <a:sym typeface="Consolas"/>
              </a:rPr>
              <a:t>message</a:t>
            </a:r>
            <a:r>
              <a:rPr lang="en" sz="2000">
                <a:solidFill>
                  <a:srgbClr val="EF5330"/>
                </a:solidFill>
                <a:latin typeface="Consolas"/>
                <a:ea typeface="Consolas"/>
                <a:cs typeface="Consolas"/>
                <a:sym typeface="Consolas"/>
              </a:rPr>
              <a:t>)</a:t>
            </a:r>
            <a:r>
              <a:rPr lang="en" sz="2000">
                <a:solidFill>
                  <a:schemeClr val="dk1"/>
                </a:solidFill>
                <a:latin typeface="Consolas"/>
                <a:ea typeface="Consolas"/>
                <a:cs typeface="Consolas"/>
                <a:sym typeface="Consolas"/>
              </a:rPr>
              <a:t>;</a:t>
            </a:r>
            <a:endParaRPr sz="200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2000">
                <a:solidFill>
                  <a:schemeClr val="dk1"/>
                </a:solidFill>
                <a:latin typeface="Consolas"/>
                <a:ea typeface="Consolas"/>
                <a:cs typeface="Consolas"/>
                <a:sym typeface="Consolas"/>
              </a:rPr>
              <a:t>});</a:t>
            </a:r>
            <a:endParaRPr sz="2000">
              <a:solidFill>
                <a:schemeClr val="dk1"/>
              </a:solidFill>
              <a:latin typeface="Consolas"/>
              <a:ea typeface="Consolas"/>
              <a:cs typeface="Consolas"/>
              <a:sym typeface="Consolas"/>
            </a:endParaRPr>
          </a:p>
        </p:txBody>
      </p:sp>
      <p:pic>
        <p:nvPicPr>
          <p:cNvPr id="310" name="Google Shape;310;p44"/>
          <p:cNvPicPr preferRelativeResize="0"/>
          <p:nvPr/>
        </p:nvPicPr>
        <p:blipFill>
          <a:blip r:embed="rId3">
            <a:alphaModFix/>
          </a:blip>
          <a:stretch>
            <a:fillRect/>
          </a:stretch>
        </p:blipFill>
        <p:spPr>
          <a:xfrm>
            <a:off x="1321423" y="2905577"/>
            <a:ext cx="1012525" cy="839275"/>
          </a:xfrm>
          <a:prstGeom prst="rect">
            <a:avLst/>
          </a:prstGeom>
          <a:noFill/>
          <a:ln>
            <a:noFill/>
          </a:ln>
        </p:spPr>
      </p:pic>
    </p:spTree>
    <p:extLst>
      <p:ext uri="{BB962C8B-B14F-4D97-AF65-F5344CB8AC3E}">
        <p14:creationId xmlns:p14="http://schemas.microsoft.com/office/powerpoint/2010/main" val="9596780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5"/>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lnSpc>
                <a:spcPct val="115000"/>
              </a:lnSpc>
              <a:buNone/>
            </a:pPr>
            <a:r>
              <a:rPr lang="en-US" altLang="zh-CN" sz="2400" dirty="0">
                <a:solidFill>
                  <a:schemeClr val="dk1"/>
                </a:solidFill>
              </a:rPr>
              <a:t>.append</a:t>
            </a:r>
            <a:r>
              <a:rPr lang="zh-CN" altLang="en-US" sz="2400" dirty="0">
                <a:solidFill>
                  <a:schemeClr val="dk1"/>
                </a:solidFill>
              </a:rPr>
              <a:t>（）将</a:t>
            </a:r>
            <a:r>
              <a:rPr lang="en-US" altLang="zh-CN" sz="2400" dirty="0">
                <a:solidFill>
                  <a:schemeClr val="dk1"/>
                </a:solidFill>
              </a:rPr>
              <a:t>HTML</a:t>
            </a:r>
            <a:r>
              <a:rPr lang="zh-CN" altLang="en-US" sz="2400" dirty="0">
                <a:solidFill>
                  <a:schemeClr val="dk1"/>
                </a:solidFill>
              </a:rPr>
              <a:t>添加到所选元素的末尾。它不会代替已经存在的东西。</a:t>
            </a:r>
            <a:endParaRPr sz="2400" u="sng" dirty="0">
              <a:solidFill>
                <a:srgbClr val="EF5330"/>
              </a:solidFill>
              <a:latin typeface="Helvetica Neue"/>
              <a:ea typeface="Helvetica Neue"/>
              <a:cs typeface="Helvetica Neue"/>
              <a:sym typeface="Helvetica Neue"/>
            </a:endParaRPr>
          </a:p>
          <a:p>
            <a:pPr marL="342900" lvl="0" indent="-171450" algn="l" rtl="0">
              <a:lnSpc>
                <a:spcPct val="100000"/>
              </a:lnSpc>
              <a:spcBef>
                <a:spcPts val="0"/>
              </a:spcBef>
              <a:spcAft>
                <a:spcPts val="0"/>
              </a:spcAft>
              <a:buNone/>
            </a:pPr>
            <a:endParaRPr sz="2000" dirty="0">
              <a:solidFill>
                <a:schemeClr val="dk1"/>
              </a:solidFill>
              <a:latin typeface="Helvetica Neue"/>
              <a:ea typeface="Helvetica Neue"/>
              <a:cs typeface="Helvetica Neue"/>
              <a:sym typeface="Helvetica Neue"/>
            </a:endParaRPr>
          </a:p>
          <a:p>
            <a:pPr marL="285750" lvl="0" indent="0" algn="l" rtl="0">
              <a:lnSpc>
                <a:spcPct val="115000"/>
              </a:lnSpc>
              <a:spcBef>
                <a:spcPts val="0"/>
              </a:spcBef>
              <a:spcAft>
                <a:spcPts val="0"/>
              </a:spcAft>
              <a:buNone/>
            </a:pPr>
            <a:endParaRPr sz="2000" dirty="0">
              <a:solidFill>
                <a:schemeClr val="dk1"/>
              </a:solidFill>
              <a:latin typeface="Helvetica Neue"/>
              <a:ea typeface="Helvetica Neue"/>
              <a:cs typeface="Helvetica Neue"/>
              <a:sym typeface="Helvetica Neue"/>
            </a:endParaRPr>
          </a:p>
        </p:txBody>
      </p:sp>
      <p:sp>
        <p:nvSpPr>
          <p:cNvPr id="316" name="Google Shape;316;p4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Using </a:t>
            </a:r>
            <a:r>
              <a:rPr lang="en">
                <a:latin typeface="Consolas"/>
                <a:ea typeface="Consolas"/>
                <a:cs typeface="Consolas"/>
                <a:sym typeface="Consolas"/>
              </a:rPr>
              <a:t>.append()</a:t>
            </a:r>
            <a:r>
              <a:rPr lang="en" b="0">
                <a:solidFill>
                  <a:srgbClr val="15C2D2"/>
                </a:solidFill>
                <a:latin typeface="Helvetica Neue"/>
                <a:ea typeface="Helvetica Neue"/>
                <a:cs typeface="Helvetica Neue"/>
                <a:sym typeface="Helvetica Neue"/>
              </a:rPr>
              <a:t> </a:t>
            </a:r>
            <a:endParaRPr b="0">
              <a:solidFill>
                <a:srgbClr val="15C2D2"/>
              </a:solidFill>
              <a:latin typeface="Helvetica Neue"/>
              <a:ea typeface="Helvetica Neue"/>
              <a:cs typeface="Helvetica Neue"/>
              <a:sym typeface="Helvetica Neue"/>
            </a:endParaRPr>
          </a:p>
        </p:txBody>
      </p:sp>
      <p:pic>
        <p:nvPicPr>
          <p:cNvPr id="317" name="Google Shape;317;p45"/>
          <p:cNvPicPr preferRelativeResize="0"/>
          <p:nvPr/>
        </p:nvPicPr>
        <p:blipFill rotWithShape="1">
          <a:blip r:embed="rId3">
            <a:alphaModFix/>
          </a:blip>
          <a:srcRect b="24681"/>
          <a:stretch/>
        </p:blipFill>
        <p:spPr>
          <a:xfrm>
            <a:off x="5838125" y="2859925"/>
            <a:ext cx="2325350" cy="930625"/>
          </a:xfrm>
          <a:prstGeom prst="rect">
            <a:avLst/>
          </a:prstGeom>
          <a:noFill/>
          <a:ln w="28575" cap="flat" cmpd="sng">
            <a:solidFill>
              <a:schemeClr val="dk2"/>
            </a:solidFill>
            <a:prstDash val="solid"/>
            <a:round/>
            <a:headEnd type="none" w="sm" len="sm"/>
            <a:tailEnd type="none" w="sm" len="sm"/>
          </a:ln>
        </p:spPr>
      </p:pic>
      <p:pic>
        <p:nvPicPr>
          <p:cNvPr id="318" name="Google Shape;318;p45"/>
          <p:cNvPicPr preferRelativeResize="0"/>
          <p:nvPr/>
        </p:nvPicPr>
        <p:blipFill>
          <a:blip r:embed="rId4">
            <a:alphaModFix/>
          </a:blip>
          <a:stretch>
            <a:fillRect/>
          </a:stretch>
        </p:blipFill>
        <p:spPr>
          <a:xfrm>
            <a:off x="6014025" y="3161200"/>
            <a:ext cx="2325350" cy="959822"/>
          </a:xfrm>
          <a:prstGeom prst="rect">
            <a:avLst/>
          </a:prstGeom>
          <a:noFill/>
          <a:ln w="28575" cap="flat" cmpd="sng">
            <a:solidFill>
              <a:srgbClr val="666666"/>
            </a:solidFill>
            <a:prstDash val="solid"/>
            <a:round/>
            <a:headEnd type="none" w="sm" len="sm"/>
            <a:tailEnd type="none" w="sm" len="sm"/>
          </a:ln>
        </p:spPr>
      </p:pic>
      <p:pic>
        <p:nvPicPr>
          <p:cNvPr id="319" name="Google Shape;319;p45"/>
          <p:cNvPicPr preferRelativeResize="0"/>
          <p:nvPr/>
        </p:nvPicPr>
        <p:blipFill>
          <a:blip r:embed="rId5">
            <a:alphaModFix/>
          </a:blip>
          <a:stretch>
            <a:fillRect/>
          </a:stretch>
        </p:blipFill>
        <p:spPr>
          <a:xfrm>
            <a:off x="6294875" y="3389000"/>
            <a:ext cx="2391925" cy="930625"/>
          </a:xfrm>
          <a:prstGeom prst="rect">
            <a:avLst/>
          </a:prstGeom>
          <a:noFill/>
          <a:ln w="28575" cap="flat" cmpd="sng">
            <a:solidFill>
              <a:srgbClr val="666666"/>
            </a:solidFill>
            <a:prstDash val="solid"/>
            <a:round/>
            <a:headEnd type="none" w="sm" len="sm"/>
            <a:tailEnd type="none" w="sm" len="sm"/>
          </a:ln>
        </p:spPr>
      </p:pic>
      <p:sp>
        <p:nvSpPr>
          <p:cNvPr id="320" name="Google Shape;320;p45"/>
          <p:cNvSpPr txBox="1"/>
          <p:nvPr/>
        </p:nvSpPr>
        <p:spPr>
          <a:xfrm>
            <a:off x="593100" y="2599388"/>
            <a:ext cx="5007300" cy="14517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$("button").click(function() {</a:t>
            </a:r>
            <a:endParaRPr sz="180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None/>
            </a:pPr>
            <a:r>
              <a:rPr lang="en" sz="1800">
                <a:solidFill>
                  <a:schemeClr val="dk1"/>
                </a:solidFill>
                <a:latin typeface="Consolas"/>
                <a:ea typeface="Consolas"/>
                <a:cs typeface="Consolas"/>
                <a:sym typeface="Consolas"/>
              </a:rPr>
              <a:t>let </a:t>
            </a:r>
            <a:r>
              <a:rPr lang="en" sz="1800">
                <a:solidFill>
                  <a:srgbClr val="15C2D2"/>
                </a:solidFill>
                <a:latin typeface="Consolas"/>
                <a:ea typeface="Consolas"/>
                <a:cs typeface="Consolas"/>
                <a:sym typeface="Consolas"/>
              </a:rPr>
              <a:t>message</a:t>
            </a:r>
            <a:r>
              <a:rPr lang="en" sz="1800">
                <a:solidFill>
                  <a:schemeClr val="dk1"/>
                </a:solidFill>
                <a:latin typeface="Consolas"/>
                <a:ea typeface="Consolas"/>
                <a:cs typeface="Consolas"/>
                <a:sym typeface="Consolas"/>
              </a:rPr>
              <a:t> = $("input").val();</a:t>
            </a:r>
            <a:endParaRPr sz="180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None/>
            </a:pPr>
            <a:r>
              <a:rPr lang="en" sz="1800">
                <a:solidFill>
                  <a:schemeClr val="dk1"/>
                </a:solidFill>
                <a:latin typeface="Consolas"/>
                <a:ea typeface="Consolas"/>
                <a:cs typeface="Consolas"/>
                <a:sym typeface="Consolas"/>
              </a:rPr>
              <a:t>$(".comments")</a:t>
            </a:r>
            <a:r>
              <a:rPr lang="en" sz="1800" u="sng">
                <a:solidFill>
                  <a:srgbClr val="EF5330"/>
                </a:solidFill>
                <a:latin typeface="Consolas"/>
                <a:ea typeface="Consolas"/>
                <a:cs typeface="Consolas"/>
                <a:sym typeface="Consolas"/>
              </a:rPr>
              <a:t>.append</a:t>
            </a:r>
            <a:r>
              <a:rPr lang="en" sz="1800">
                <a:solidFill>
                  <a:schemeClr val="dk1"/>
                </a:solidFill>
                <a:latin typeface="Consolas"/>
                <a:ea typeface="Consolas"/>
                <a:cs typeface="Consolas"/>
                <a:sym typeface="Consolas"/>
              </a:rPr>
              <a:t>(</a:t>
            </a:r>
            <a:r>
              <a:rPr lang="en" sz="1800">
                <a:solidFill>
                  <a:srgbClr val="15C2D2"/>
                </a:solidFill>
                <a:latin typeface="Consolas"/>
                <a:ea typeface="Consolas"/>
                <a:cs typeface="Consolas"/>
                <a:sym typeface="Consolas"/>
              </a:rPr>
              <a:t>message</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a:t>
            </a:r>
            <a:endParaRPr sz="1800">
              <a:latin typeface="Consolas"/>
              <a:ea typeface="Consolas"/>
              <a:cs typeface="Consolas"/>
              <a:sym typeface="Consolas"/>
            </a:endParaRPr>
          </a:p>
        </p:txBody>
      </p:sp>
      <p:pic>
        <p:nvPicPr>
          <p:cNvPr id="321" name="Google Shape;321;p45"/>
          <p:cNvPicPr preferRelativeResize="0"/>
          <p:nvPr/>
        </p:nvPicPr>
        <p:blipFill>
          <a:blip r:embed="rId6">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41743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6"/>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Using .</a:t>
            </a:r>
            <a:r>
              <a:rPr lang="en" dirty="0">
                <a:latin typeface="Consolas"/>
                <a:ea typeface="Consolas"/>
                <a:cs typeface="Consolas"/>
                <a:sym typeface="Consolas"/>
              </a:rPr>
              <a:t>append </a:t>
            </a:r>
            <a:r>
              <a:rPr lang="zh-CN" altLang="en" dirty="0">
                <a:latin typeface="Consolas"/>
                <a:ea typeface="Consolas"/>
                <a:cs typeface="Consolas"/>
                <a:sym typeface="Consolas"/>
              </a:rPr>
              <a:t>附加</a:t>
            </a:r>
            <a:r>
              <a:rPr lang="en" dirty="0">
                <a:latin typeface="Consolas"/>
                <a:ea typeface="Consolas"/>
                <a:cs typeface="Consolas"/>
                <a:sym typeface="Consolas"/>
              </a:rPr>
              <a:t>()</a:t>
            </a:r>
            <a:r>
              <a:rPr lang="en" dirty="0"/>
              <a:t> to add HTML</a:t>
            </a:r>
            <a:endParaRPr dirty="0"/>
          </a:p>
        </p:txBody>
      </p:sp>
      <p:sp>
        <p:nvSpPr>
          <p:cNvPr id="327" name="Google Shape;327;p46"/>
          <p:cNvSpPr txBox="1"/>
          <p:nvPr/>
        </p:nvSpPr>
        <p:spPr>
          <a:xfrm>
            <a:off x="532950" y="1257300"/>
            <a:ext cx="8078100" cy="3000000"/>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zh-CN" altLang="en-US" sz="2000" dirty="0">
                <a:solidFill>
                  <a:schemeClr val="dk1"/>
                </a:solidFill>
                <a:latin typeface="Helvetica Neue"/>
                <a:ea typeface="Helvetica Neue"/>
                <a:cs typeface="Helvetica Neue"/>
                <a:sym typeface="Helvetica Neue"/>
              </a:rPr>
              <a:t>您还可以使用</a:t>
            </a:r>
            <a:r>
              <a:rPr lang="en-US" altLang="zh-CN" sz="2000" dirty="0">
                <a:solidFill>
                  <a:schemeClr val="dk1"/>
                </a:solidFill>
                <a:latin typeface="Helvetica Neue"/>
                <a:ea typeface="Helvetica Neue"/>
                <a:cs typeface="Helvetica Neue"/>
                <a:sym typeface="Helvetica Neue"/>
              </a:rPr>
              <a:t>.</a:t>
            </a:r>
            <a:r>
              <a:rPr lang="en-US" sz="2000" dirty="0">
                <a:solidFill>
                  <a:schemeClr val="dk1"/>
                </a:solidFill>
                <a:latin typeface="Helvetica Neue"/>
                <a:ea typeface="Helvetica Neue"/>
                <a:cs typeface="Helvetica Neue"/>
                <a:sym typeface="Helvetica Neue"/>
              </a:rPr>
              <a:t>append（）</a:t>
            </a:r>
            <a:r>
              <a:rPr lang="zh-CN" altLang="en-US" sz="2000" dirty="0">
                <a:solidFill>
                  <a:schemeClr val="dk1"/>
                </a:solidFill>
                <a:latin typeface="Helvetica Neue"/>
                <a:ea typeface="Helvetica Neue"/>
                <a:cs typeface="Helvetica Neue"/>
                <a:sym typeface="Helvetica Neue"/>
              </a:rPr>
              <a:t>方法在</a:t>
            </a:r>
            <a:r>
              <a:rPr lang="en-US" sz="2000" dirty="0">
                <a:solidFill>
                  <a:schemeClr val="dk1"/>
                </a:solidFill>
                <a:latin typeface="Helvetica Neue"/>
                <a:ea typeface="Helvetica Neue"/>
                <a:cs typeface="Helvetica Neue"/>
                <a:sym typeface="Helvetica Neue"/>
              </a:rPr>
              <a:t>JavaScript</a:t>
            </a:r>
            <a:r>
              <a:rPr lang="zh-CN" altLang="en-US" sz="2000" dirty="0">
                <a:solidFill>
                  <a:schemeClr val="dk1"/>
                </a:solidFill>
                <a:latin typeface="Helvetica Neue"/>
                <a:ea typeface="Helvetica Neue"/>
                <a:cs typeface="Helvetica Neue"/>
                <a:sym typeface="Helvetica Neue"/>
              </a:rPr>
              <a:t>中添加新的</a:t>
            </a:r>
            <a:r>
              <a:rPr lang="en-US" sz="2000" dirty="0">
                <a:solidFill>
                  <a:schemeClr val="dk1"/>
                </a:solidFill>
                <a:latin typeface="Helvetica Neue"/>
                <a:ea typeface="Helvetica Neue"/>
                <a:cs typeface="Helvetica Neue"/>
                <a:sym typeface="Helvetica Neue"/>
              </a:rPr>
              <a:t>HTML</a:t>
            </a:r>
            <a:r>
              <a:rPr lang="zh-CN" altLang="en-US" sz="2000" dirty="0">
                <a:solidFill>
                  <a:schemeClr val="dk1"/>
                </a:solidFill>
                <a:latin typeface="Helvetica Neue"/>
                <a:ea typeface="Helvetica Neue"/>
                <a:cs typeface="Helvetica Neue"/>
                <a:sym typeface="Helvetica Neue"/>
              </a:rPr>
              <a:t>元素。</a:t>
            </a:r>
          </a:p>
          <a:p>
            <a:pPr lvl="0">
              <a:lnSpc>
                <a:spcPct val="115000"/>
              </a:lnSpc>
              <a:buClr>
                <a:schemeClr val="dk1"/>
              </a:buClr>
              <a:buSzPts val="1100"/>
            </a:pPr>
            <a:r>
              <a:rPr lang="en-US" altLang="zh-CN" sz="2000" dirty="0">
                <a:solidFill>
                  <a:schemeClr val="dk1"/>
                </a:solidFill>
                <a:latin typeface="Helvetica Neue"/>
                <a:ea typeface="Helvetica Neue"/>
                <a:cs typeface="Helvetica Neue"/>
                <a:sym typeface="Helvetica Neue"/>
              </a:rPr>
              <a:t>.</a:t>
            </a:r>
            <a:r>
              <a:rPr lang="en-US" sz="2000" dirty="0">
                <a:solidFill>
                  <a:schemeClr val="dk1"/>
                </a:solidFill>
                <a:latin typeface="Helvetica Neue"/>
                <a:ea typeface="Helvetica Neue"/>
                <a:cs typeface="Helvetica Neue"/>
                <a:sym typeface="Helvetica Neue"/>
              </a:rPr>
              <a:t>append（）</a:t>
            </a:r>
            <a:r>
              <a:rPr lang="zh-CN" altLang="en-US" sz="2000" dirty="0">
                <a:solidFill>
                  <a:schemeClr val="dk1"/>
                </a:solidFill>
                <a:latin typeface="Helvetica Neue"/>
                <a:ea typeface="Helvetica Neue"/>
                <a:cs typeface="Helvetica Neue"/>
                <a:sym typeface="Helvetica Neue"/>
              </a:rPr>
              <a:t>添加的</a:t>
            </a:r>
            <a:r>
              <a:rPr lang="en-US" sz="2000" dirty="0">
                <a:solidFill>
                  <a:schemeClr val="dk1"/>
                </a:solidFill>
                <a:latin typeface="Helvetica Neue"/>
                <a:ea typeface="Helvetica Neue"/>
                <a:cs typeface="Helvetica Neue"/>
                <a:sym typeface="Helvetica Neue"/>
              </a:rPr>
              <a:t>HTML</a:t>
            </a:r>
            <a:r>
              <a:rPr lang="zh-CN" altLang="en-US" sz="2000" dirty="0">
                <a:solidFill>
                  <a:schemeClr val="dk1"/>
                </a:solidFill>
                <a:latin typeface="Helvetica Neue"/>
                <a:ea typeface="Helvetica Neue"/>
                <a:cs typeface="Helvetica Neue"/>
                <a:sym typeface="Helvetica Neue"/>
              </a:rPr>
              <a:t>必须写在反引号内。</a:t>
            </a:r>
          </a:p>
          <a:p>
            <a:pPr lvl="0">
              <a:lnSpc>
                <a:spcPct val="115000"/>
              </a:lnSpc>
              <a:buClr>
                <a:schemeClr val="dk1"/>
              </a:buClr>
              <a:buSzPts val="1100"/>
            </a:pPr>
            <a:r>
              <a:rPr lang="zh-CN" altLang="en-US" sz="2000" dirty="0">
                <a:solidFill>
                  <a:schemeClr val="dk1"/>
                </a:solidFill>
                <a:latin typeface="Helvetica Neue"/>
                <a:ea typeface="Helvetica Neue"/>
                <a:cs typeface="Helvetica Neue"/>
                <a:sym typeface="Helvetica Neue"/>
              </a:rPr>
              <a:t>反引号    </a:t>
            </a:r>
            <a:r>
              <a:rPr lang="en-US" altLang="zh-CN" sz="2000" dirty="0">
                <a:solidFill>
                  <a:schemeClr val="dk1"/>
                </a:solidFill>
                <a:latin typeface="Helvetica Neue"/>
                <a:ea typeface="Helvetica Neue"/>
                <a:cs typeface="Helvetica Neue"/>
                <a:sym typeface="Helvetica Neue"/>
              </a:rPr>
              <a:t>`</a:t>
            </a:r>
            <a:r>
              <a:rPr lang="zh-CN" altLang="en-US" sz="2000" dirty="0">
                <a:solidFill>
                  <a:schemeClr val="dk1"/>
                </a:solidFill>
                <a:latin typeface="Helvetica Neue"/>
                <a:ea typeface="Helvetica Neue"/>
                <a:cs typeface="Helvetica Neue"/>
                <a:sym typeface="Helvetica Neue"/>
              </a:rPr>
              <a:t>     可以在键盘上的</a:t>
            </a:r>
            <a:r>
              <a:rPr lang="en-US" sz="2000" dirty="0">
                <a:solidFill>
                  <a:schemeClr val="dk1"/>
                </a:solidFill>
                <a:latin typeface="Helvetica Neue"/>
                <a:ea typeface="Helvetica Neue"/>
                <a:cs typeface="Helvetica Neue"/>
                <a:sym typeface="Helvetica Neue"/>
              </a:rPr>
              <a:t>Tab</a:t>
            </a:r>
            <a:r>
              <a:rPr lang="zh-CN" altLang="en-US" sz="2000" dirty="0">
                <a:solidFill>
                  <a:schemeClr val="dk1"/>
                </a:solidFill>
                <a:latin typeface="Helvetica Neue"/>
                <a:ea typeface="Helvetica Neue"/>
                <a:cs typeface="Helvetica Neue"/>
                <a:sym typeface="Helvetica Neue"/>
              </a:rPr>
              <a:t>键上方找到。</a:t>
            </a:r>
            <a:endParaRPr sz="2400" dirty="0">
              <a:solidFill>
                <a:srgbClr val="FFAA7B"/>
              </a:solidFill>
              <a:latin typeface="Helvetica Neue"/>
              <a:ea typeface="Helvetica Neue"/>
              <a:cs typeface="Helvetica Neue"/>
              <a:sym typeface="Helvetica Neue"/>
            </a:endParaRPr>
          </a:p>
        </p:txBody>
      </p:sp>
      <p:sp>
        <p:nvSpPr>
          <p:cNvPr id="328" name="Google Shape;328;p46"/>
          <p:cNvSpPr txBox="1"/>
          <p:nvPr/>
        </p:nvSpPr>
        <p:spPr>
          <a:xfrm>
            <a:off x="1272150" y="3182277"/>
            <a:ext cx="6599700" cy="1041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dirty="0">
                <a:solidFill>
                  <a:srgbClr val="3F3B39"/>
                </a:solidFill>
                <a:latin typeface="Consolas"/>
                <a:ea typeface="Consolas"/>
                <a:cs typeface="Consolas"/>
                <a:sym typeface="Consolas"/>
              </a:rPr>
              <a:t>$(".add").click(function(){</a:t>
            </a:r>
            <a:endParaRPr sz="1800" dirty="0">
              <a:solidFill>
                <a:srgbClr val="3F3B39"/>
              </a:solidFill>
              <a:latin typeface="Consolas"/>
              <a:ea typeface="Consolas"/>
              <a:cs typeface="Consolas"/>
              <a:sym typeface="Consolas"/>
            </a:endParaRPr>
          </a:p>
          <a:p>
            <a:pPr marL="0" lvl="0" indent="457200" algn="l" rtl="0">
              <a:lnSpc>
                <a:spcPct val="115000"/>
              </a:lnSpc>
              <a:spcBef>
                <a:spcPts val="0"/>
              </a:spcBef>
              <a:spcAft>
                <a:spcPts val="0"/>
              </a:spcAft>
              <a:buClr>
                <a:schemeClr val="dk1"/>
              </a:buClr>
              <a:buSzPts val="1100"/>
              <a:buFont typeface="Arial"/>
              <a:buNone/>
            </a:pPr>
            <a:r>
              <a:rPr lang="en" sz="1800" dirty="0">
                <a:solidFill>
                  <a:srgbClr val="3F3B39"/>
                </a:solidFill>
                <a:latin typeface="Consolas"/>
                <a:ea typeface="Consolas"/>
                <a:cs typeface="Consolas"/>
                <a:sym typeface="Consolas"/>
              </a:rPr>
              <a:t>$(".messages")</a:t>
            </a:r>
            <a:r>
              <a:rPr lang="en" sz="1800" dirty="0">
                <a:solidFill>
                  <a:srgbClr val="EF5330"/>
                </a:solidFill>
                <a:latin typeface="Consolas"/>
                <a:ea typeface="Consolas"/>
                <a:cs typeface="Consolas"/>
                <a:sym typeface="Consolas"/>
              </a:rPr>
              <a:t>.append</a:t>
            </a:r>
            <a:r>
              <a:rPr lang="en" sz="1800" dirty="0">
                <a:solidFill>
                  <a:srgbClr val="3F3B39"/>
                </a:solidFill>
                <a:latin typeface="Consolas"/>
                <a:ea typeface="Consolas"/>
                <a:cs typeface="Consolas"/>
                <a:sym typeface="Consolas"/>
              </a:rPr>
              <a:t>(</a:t>
            </a:r>
            <a:r>
              <a:rPr lang="en" sz="1800" dirty="0">
                <a:solidFill>
                  <a:srgbClr val="EF5330"/>
                </a:solidFill>
                <a:latin typeface="Consolas"/>
                <a:ea typeface="Consolas"/>
                <a:cs typeface="Consolas"/>
                <a:sym typeface="Consolas"/>
              </a:rPr>
              <a:t>`</a:t>
            </a:r>
            <a:r>
              <a:rPr lang="en" sz="1800" dirty="0">
                <a:solidFill>
                  <a:srgbClr val="3F3B39"/>
                </a:solidFill>
                <a:latin typeface="Consolas"/>
                <a:ea typeface="Consolas"/>
                <a:cs typeface="Consolas"/>
                <a:sym typeface="Consolas"/>
              </a:rPr>
              <a:t>&lt;p&gt;New Message&lt;/p&gt;</a:t>
            </a:r>
            <a:r>
              <a:rPr lang="en" sz="1800" dirty="0">
                <a:solidFill>
                  <a:srgbClr val="EF5330"/>
                </a:solidFill>
                <a:latin typeface="Consolas"/>
                <a:ea typeface="Consolas"/>
                <a:cs typeface="Consolas"/>
                <a:sym typeface="Consolas"/>
              </a:rPr>
              <a:t>`</a:t>
            </a:r>
            <a:r>
              <a:rPr lang="en" sz="1800" dirty="0">
                <a:solidFill>
                  <a:srgbClr val="3F3B39"/>
                </a:solidFill>
                <a:latin typeface="Consolas"/>
                <a:ea typeface="Consolas"/>
                <a:cs typeface="Consolas"/>
                <a:sym typeface="Consolas"/>
              </a:rPr>
              <a:t>);</a:t>
            </a:r>
            <a:endParaRPr sz="1800" dirty="0">
              <a:solidFill>
                <a:srgbClr val="3F3B39"/>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800" dirty="0">
                <a:solidFill>
                  <a:srgbClr val="3F3B39"/>
                </a:solidFill>
                <a:latin typeface="Consolas"/>
                <a:ea typeface="Consolas"/>
                <a:cs typeface="Consolas"/>
                <a:sym typeface="Consolas"/>
              </a:rPr>
              <a:t>});</a:t>
            </a:r>
            <a:endParaRPr sz="2000" dirty="0">
              <a:solidFill>
                <a:schemeClr val="dk1"/>
              </a:solidFill>
              <a:latin typeface="Consolas"/>
              <a:ea typeface="Consolas"/>
              <a:cs typeface="Consolas"/>
              <a:sym typeface="Consolas"/>
            </a:endParaRPr>
          </a:p>
        </p:txBody>
      </p:sp>
      <p:sp>
        <p:nvSpPr>
          <p:cNvPr id="329" name="Google Shape;329;p46"/>
          <p:cNvSpPr/>
          <p:nvPr/>
        </p:nvSpPr>
        <p:spPr>
          <a:xfrm>
            <a:off x="1529325" y="2005588"/>
            <a:ext cx="399000" cy="412500"/>
          </a:xfrm>
          <a:prstGeom prst="roundRect">
            <a:avLst>
              <a:gd name="adj" fmla="val 16667"/>
            </a:avLst>
          </a:prstGeom>
          <a:noFill/>
          <a:ln w="28575" cap="flat" cmpd="sng">
            <a:solidFill>
              <a:srgbClr val="FFAA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p>
        </p:txBody>
      </p:sp>
      <p:pic>
        <p:nvPicPr>
          <p:cNvPr id="330" name="Google Shape;330;p46"/>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29884610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7"/>
          <p:cNvSpPr txBox="1"/>
          <p:nvPr/>
        </p:nvSpPr>
        <p:spPr>
          <a:xfrm>
            <a:off x="731350" y="1395250"/>
            <a:ext cx="5445000" cy="10257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rgbClr val="3F3B39"/>
                </a:solidFill>
                <a:latin typeface="Consolas"/>
                <a:ea typeface="Consolas"/>
                <a:cs typeface="Consolas"/>
                <a:sym typeface="Consolas"/>
              </a:rPr>
              <a:t>$(".add").click(function(){</a:t>
            </a:r>
            <a:endParaRPr sz="1600">
              <a:solidFill>
                <a:srgbClr val="3F3B39"/>
              </a:solidFill>
              <a:latin typeface="Consolas"/>
              <a:ea typeface="Consolas"/>
              <a:cs typeface="Consolas"/>
              <a:sym typeface="Consolas"/>
            </a:endParaRPr>
          </a:p>
          <a:p>
            <a:pPr marL="0" lvl="0" indent="457200" algn="l" rtl="0">
              <a:lnSpc>
                <a:spcPct val="115000"/>
              </a:lnSpc>
              <a:spcBef>
                <a:spcPts val="0"/>
              </a:spcBef>
              <a:spcAft>
                <a:spcPts val="0"/>
              </a:spcAft>
              <a:buNone/>
            </a:pPr>
            <a:r>
              <a:rPr lang="en" sz="1600">
                <a:solidFill>
                  <a:srgbClr val="3F3B39"/>
                </a:solidFill>
                <a:latin typeface="Consolas"/>
                <a:ea typeface="Consolas"/>
                <a:cs typeface="Consolas"/>
                <a:sym typeface="Consolas"/>
              </a:rPr>
              <a:t>$(".message")</a:t>
            </a:r>
            <a:r>
              <a:rPr lang="en" sz="1600">
                <a:solidFill>
                  <a:srgbClr val="EF5330"/>
                </a:solidFill>
                <a:latin typeface="Consolas"/>
                <a:ea typeface="Consolas"/>
                <a:cs typeface="Consolas"/>
                <a:sym typeface="Consolas"/>
              </a:rPr>
              <a:t>.append</a:t>
            </a:r>
            <a:r>
              <a:rPr lang="en" sz="1600">
                <a:solidFill>
                  <a:srgbClr val="3F3B39"/>
                </a:solidFill>
                <a:latin typeface="Consolas"/>
                <a:ea typeface="Consolas"/>
                <a:cs typeface="Consolas"/>
                <a:sym typeface="Consolas"/>
              </a:rPr>
              <a:t>(</a:t>
            </a:r>
            <a:r>
              <a:rPr lang="en" sz="1600">
                <a:solidFill>
                  <a:srgbClr val="EF5330"/>
                </a:solidFill>
                <a:latin typeface="Consolas"/>
                <a:ea typeface="Consolas"/>
                <a:cs typeface="Consolas"/>
                <a:sym typeface="Consolas"/>
              </a:rPr>
              <a:t>`</a:t>
            </a:r>
            <a:r>
              <a:rPr lang="en" sz="1600">
                <a:solidFill>
                  <a:srgbClr val="3F3B39"/>
                </a:solidFill>
                <a:latin typeface="Consolas"/>
                <a:ea typeface="Consolas"/>
                <a:cs typeface="Consolas"/>
                <a:sym typeface="Consolas"/>
              </a:rPr>
              <a:t>&lt;p&gt;New Message&lt;/p&gt;</a:t>
            </a:r>
            <a:r>
              <a:rPr lang="en" sz="1600">
                <a:solidFill>
                  <a:srgbClr val="EF5330"/>
                </a:solidFill>
                <a:latin typeface="Consolas"/>
                <a:ea typeface="Consolas"/>
                <a:cs typeface="Consolas"/>
                <a:sym typeface="Consolas"/>
              </a:rPr>
              <a:t>`</a:t>
            </a:r>
            <a:r>
              <a:rPr lang="en" sz="1600">
                <a:solidFill>
                  <a:srgbClr val="3F3B39"/>
                </a:solidFill>
                <a:latin typeface="Consolas"/>
                <a:ea typeface="Consolas"/>
                <a:cs typeface="Consolas"/>
                <a:sym typeface="Consolas"/>
              </a:rPr>
              <a:t>);</a:t>
            </a:r>
            <a:endParaRPr sz="1600">
              <a:solidFill>
                <a:srgbClr val="3F3B39"/>
              </a:solidFill>
              <a:latin typeface="Consolas"/>
              <a:ea typeface="Consolas"/>
              <a:cs typeface="Consolas"/>
              <a:sym typeface="Consolas"/>
            </a:endParaRPr>
          </a:p>
          <a:p>
            <a:pPr marL="0" lvl="0" indent="0" algn="l" rtl="0">
              <a:lnSpc>
                <a:spcPct val="115000"/>
              </a:lnSpc>
              <a:spcBef>
                <a:spcPts val="0"/>
              </a:spcBef>
              <a:spcAft>
                <a:spcPts val="0"/>
              </a:spcAft>
              <a:buNone/>
            </a:pPr>
            <a:r>
              <a:rPr lang="en" sz="1600">
                <a:solidFill>
                  <a:srgbClr val="3F3B39"/>
                </a:solidFill>
                <a:latin typeface="Consolas"/>
                <a:ea typeface="Consolas"/>
                <a:cs typeface="Consolas"/>
                <a:sym typeface="Consolas"/>
              </a:rPr>
              <a:t>});</a:t>
            </a:r>
            <a:endParaRPr sz="2000">
              <a:solidFill>
                <a:schemeClr val="dk1"/>
              </a:solidFill>
              <a:latin typeface="Consolas"/>
              <a:ea typeface="Consolas"/>
              <a:cs typeface="Consolas"/>
              <a:sym typeface="Consolas"/>
            </a:endParaRPr>
          </a:p>
        </p:txBody>
      </p:sp>
      <p:pic>
        <p:nvPicPr>
          <p:cNvPr id="336" name="Google Shape;336;p47"/>
          <p:cNvPicPr preferRelativeResize="0"/>
          <p:nvPr/>
        </p:nvPicPr>
        <p:blipFill>
          <a:blip r:embed="rId3">
            <a:alphaModFix/>
          </a:blip>
          <a:stretch>
            <a:fillRect/>
          </a:stretch>
        </p:blipFill>
        <p:spPr>
          <a:xfrm>
            <a:off x="2988625" y="2284125"/>
            <a:ext cx="5285699" cy="2263075"/>
          </a:xfrm>
          <a:prstGeom prst="rect">
            <a:avLst/>
          </a:prstGeom>
          <a:noFill/>
          <a:ln w="19050" cap="flat" cmpd="sng">
            <a:solidFill>
              <a:srgbClr val="00FF00"/>
            </a:solidFill>
            <a:prstDash val="solid"/>
            <a:round/>
            <a:headEnd type="none" w="sm" len="sm"/>
            <a:tailEnd type="none" w="sm" len="sm"/>
          </a:ln>
          <a:effectLst>
            <a:outerShdw blurRad="57150" dist="19050" dir="5400000" algn="bl" rotWithShape="0">
              <a:srgbClr val="000000">
                <a:alpha val="6000"/>
              </a:srgbClr>
            </a:outerShdw>
          </a:effectLst>
        </p:spPr>
      </p:pic>
      <p:sp>
        <p:nvSpPr>
          <p:cNvPr id="337" name="Google Shape;337;p4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Using .</a:t>
            </a:r>
            <a:r>
              <a:rPr lang="en">
                <a:latin typeface="Consolas"/>
                <a:ea typeface="Consolas"/>
                <a:cs typeface="Consolas"/>
                <a:sym typeface="Consolas"/>
              </a:rPr>
              <a:t>append()</a:t>
            </a:r>
            <a:r>
              <a:rPr lang="en"/>
              <a:t> to add HTML</a:t>
            </a:r>
            <a:endParaRPr/>
          </a:p>
        </p:txBody>
      </p:sp>
    </p:spTree>
    <p:extLst>
      <p:ext uri="{BB962C8B-B14F-4D97-AF65-F5344CB8AC3E}">
        <p14:creationId xmlns:p14="http://schemas.microsoft.com/office/powerpoint/2010/main" val="20933243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8"/>
          <p:cNvSpPr txBox="1"/>
          <p:nvPr/>
        </p:nvSpPr>
        <p:spPr>
          <a:xfrm>
            <a:off x="574225" y="2639100"/>
            <a:ext cx="5523300" cy="6108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100">
                <a:latin typeface="Consolas"/>
                <a:ea typeface="Consolas"/>
                <a:cs typeface="Consolas"/>
                <a:sym typeface="Consolas"/>
              </a:rPr>
              <a:t>$("p").append(</a:t>
            </a:r>
            <a:r>
              <a:rPr lang="en" sz="2100" b="1">
                <a:solidFill>
                  <a:srgbClr val="EF5330"/>
                </a:solidFill>
                <a:latin typeface="Consolas"/>
                <a:ea typeface="Consolas"/>
                <a:cs typeface="Consolas"/>
                <a:sym typeface="Consolas"/>
              </a:rPr>
              <a:t>`</a:t>
            </a:r>
            <a:r>
              <a:rPr lang="en" sz="2100">
                <a:latin typeface="Consolas"/>
                <a:ea typeface="Consolas"/>
                <a:cs typeface="Consolas"/>
                <a:sym typeface="Consolas"/>
              </a:rPr>
              <a:t>Hello </a:t>
            </a:r>
            <a:r>
              <a:rPr lang="en" sz="2100">
                <a:solidFill>
                  <a:srgbClr val="EF5330"/>
                </a:solidFill>
                <a:latin typeface="Consolas"/>
                <a:ea typeface="Consolas"/>
                <a:cs typeface="Consolas"/>
                <a:sym typeface="Consolas"/>
              </a:rPr>
              <a:t>${</a:t>
            </a:r>
            <a:r>
              <a:rPr lang="en" sz="2100">
                <a:highlight>
                  <a:srgbClr val="D9D9D9"/>
                </a:highlight>
                <a:latin typeface="Consolas"/>
                <a:ea typeface="Consolas"/>
                <a:cs typeface="Consolas"/>
                <a:sym typeface="Consolas"/>
              </a:rPr>
              <a:t>userName</a:t>
            </a:r>
            <a:r>
              <a:rPr lang="en" sz="2100">
                <a:solidFill>
                  <a:srgbClr val="EF5330"/>
                </a:solidFill>
                <a:latin typeface="Consolas"/>
                <a:ea typeface="Consolas"/>
                <a:cs typeface="Consolas"/>
                <a:sym typeface="Consolas"/>
              </a:rPr>
              <a:t>}</a:t>
            </a:r>
            <a:r>
              <a:rPr lang="en" sz="2100">
                <a:latin typeface="Consolas"/>
                <a:ea typeface="Consolas"/>
                <a:cs typeface="Consolas"/>
                <a:sym typeface="Consolas"/>
              </a:rPr>
              <a:t>.</a:t>
            </a:r>
            <a:r>
              <a:rPr lang="en" sz="2100" b="1">
                <a:solidFill>
                  <a:srgbClr val="EF5330"/>
                </a:solidFill>
                <a:latin typeface="Consolas"/>
                <a:ea typeface="Consolas"/>
                <a:cs typeface="Consolas"/>
                <a:sym typeface="Consolas"/>
              </a:rPr>
              <a:t>`</a:t>
            </a:r>
            <a:r>
              <a:rPr lang="en" sz="2100">
                <a:latin typeface="Consolas"/>
                <a:ea typeface="Consolas"/>
                <a:cs typeface="Consolas"/>
                <a:sym typeface="Consolas"/>
              </a:rPr>
              <a:t>);</a:t>
            </a:r>
            <a:endParaRPr sz="2100">
              <a:latin typeface="Consolas"/>
              <a:ea typeface="Consolas"/>
              <a:cs typeface="Consolas"/>
              <a:sym typeface="Consolas"/>
            </a:endParaRPr>
          </a:p>
        </p:txBody>
      </p:sp>
      <p:sp>
        <p:nvSpPr>
          <p:cNvPr id="343" name="Google Shape;343;p48"/>
          <p:cNvSpPr/>
          <p:nvPr/>
        </p:nvSpPr>
        <p:spPr>
          <a:xfrm>
            <a:off x="2595000" y="2731350"/>
            <a:ext cx="2819100" cy="4263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b="0">
              <a:solidFill>
                <a:srgbClr val="FFAA7B"/>
              </a:solidFill>
            </a:endParaRPr>
          </a:p>
          <a:p>
            <a:pPr marL="0" lvl="0" indent="0" algn="l" rtl="0">
              <a:spcBef>
                <a:spcPts val="0"/>
              </a:spcBef>
              <a:spcAft>
                <a:spcPts val="0"/>
              </a:spcAft>
              <a:buNone/>
            </a:pPr>
            <a:r>
              <a:rPr lang="en">
                <a:latin typeface="Consolas"/>
                <a:ea typeface="Consolas"/>
                <a:cs typeface="Consolas"/>
                <a:sym typeface="Consolas"/>
              </a:rPr>
              <a:t>.append() </a:t>
            </a:r>
            <a:r>
              <a:rPr lang="en"/>
              <a:t>with combined strings</a:t>
            </a:r>
            <a:endParaRPr/>
          </a:p>
          <a:p>
            <a:pPr marL="0" lvl="0" indent="0" algn="l" rtl="0">
              <a:spcBef>
                <a:spcPts val="0"/>
              </a:spcBef>
              <a:spcAft>
                <a:spcPts val="0"/>
              </a:spcAft>
              <a:buNone/>
            </a:pPr>
            <a:endParaRPr b="0"/>
          </a:p>
        </p:txBody>
      </p:sp>
      <p:sp>
        <p:nvSpPr>
          <p:cNvPr id="345" name="Google Shape;345;p48"/>
          <p:cNvSpPr txBox="1">
            <a:spLocks noGrp="1"/>
          </p:cNvSpPr>
          <p:nvPr>
            <p:ph type="body" idx="1"/>
          </p:nvPr>
        </p:nvSpPr>
        <p:spPr>
          <a:xfrm>
            <a:off x="532950" y="1257300"/>
            <a:ext cx="8078100" cy="1116000"/>
          </a:xfrm>
          <a:prstGeom prst="rect">
            <a:avLst/>
          </a:prstGeom>
        </p:spPr>
        <p:txBody>
          <a:bodyPr spcFirstLastPara="1" wrap="square" lIns="91425" tIns="91425" rIns="91425" bIns="91425" anchor="t" anchorCtr="0">
            <a:noAutofit/>
          </a:bodyPr>
          <a:lstStyle/>
          <a:p>
            <a:pPr marL="0" lvl="0" indent="0">
              <a:lnSpc>
                <a:spcPct val="115000"/>
              </a:lnSpc>
              <a:buNone/>
            </a:pPr>
            <a:r>
              <a:rPr lang="zh-CN" altLang="en-US" sz="2400" dirty="0"/>
              <a:t>字符串插值允许您组合字符串和变量以在</a:t>
            </a:r>
            <a:r>
              <a:rPr lang="en-US" sz="2400" dirty="0"/>
              <a:t>JavaScript</a:t>
            </a:r>
            <a:r>
              <a:rPr lang="zh-CN" altLang="en-US" sz="2400" dirty="0"/>
              <a:t>中构建</a:t>
            </a:r>
            <a:r>
              <a:rPr lang="en-US" sz="2400" dirty="0"/>
              <a:t>HTML。</a:t>
            </a:r>
            <a:endParaRPr sz="2400" dirty="0">
              <a:solidFill>
                <a:srgbClr val="3F3B39"/>
              </a:solidFill>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1"/>
              </a:buClr>
              <a:buSzPts val="1100"/>
              <a:buFont typeface="Arial"/>
              <a:buNone/>
            </a:pPr>
            <a:endParaRPr sz="2400" dirty="0">
              <a:solidFill>
                <a:schemeClr val="dk1"/>
              </a:solidFill>
              <a:latin typeface="Helvetica Neue"/>
              <a:ea typeface="Helvetica Neue"/>
              <a:cs typeface="Helvetica Neue"/>
              <a:sym typeface="Helvetica Neue"/>
            </a:endParaRPr>
          </a:p>
        </p:txBody>
      </p:sp>
      <p:sp>
        <p:nvSpPr>
          <p:cNvPr id="346" name="Google Shape;346;p48"/>
          <p:cNvSpPr/>
          <p:nvPr/>
        </p:nvSpPr>
        <p:spPr>
          <a:xfrm>
            <a:off x="4036425" y="2776550"/>
            <a:ext cx="1200300" cy="269100"/>
          </a:xfrm>
          <a:prstGeom prst="roundRect">
            <a:avLst>
              <a:gd name="adj" fmla="val 16667"/>
            </a:avLst>
          </a:prstGeom>
          <a:no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7" name="Google Shape;347;p48"/>
          <p:cNvCxnSpPr>
            <a:stCxn id="346" idx="2"/>
            <a:endCxn id="348" idx="0"/>
          </p:cNvCxnSpPr>
          <p:nvPr/>
        </p:nvCxnSpPr>
        <p:spPr>
          <a:xfrm>
            <a:off x="4636575" y="3045650"/>
            <a:ext cx="0" cy="717000"/>
          </a:xfrm>
          <a:prstGeom prst="straightConnector1">
            <a:avLst/>
          </a:prstGeom>
          <a:noFill/>
          <a:ln w="19050" cap="flat" cmpd="sng">
            <a:solidFill>
              <a:srgbClr val="0080FF"/>
            </a:solidFill>
            <a:prstDash val="solid"/>
            <a:round/>
            <a:headEnd type="none" w="med" len="med"/>
            <a:tailEnd type="none" w="med" len="med"/>
          </a:ln>
        </p:spPr>
      </p:cxnSp>
      <p:sp>
        <p:nvSpPr>
          <p:cNvPr id="348" name="Google Shape;348;p48"/>
          <p:cNvSpPr/>
          <p:nvPr/>
        </p:nvSpPr>
        <p:spPr>
          <a:xfrm>
            <a:off x="4013775" y="3762525"/>
            <a:ext cx="1245600" cy="436800"/>
          </a:xfrm>
          <a:prstGeom prst="roundRect">
            <a:avLst>
              <a:gd name="adj" fmla="val 16667"/>
            </a:avLst>
          </a:prstGeom>
          <a:solidFill>
            <a:srgbClr val="FFFFFF"/>
          </a:solid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u="sng">
                <a:latin typeface="Helvetica Neue"/>
                <a:ea typeface="Helvetica Neue"/>
                <a:cs typeface="Helvetica Neue"/>
                <a:sym typeface="Helvetica Neue"/>
              </a:rPr>
              <a:t>variable</a:t>
            </a:r>
            <a:endParaRPr sz="2000" u="sng"/>
          </a:p>
        </p:txBody>
      </p:sp>
      <p:cxnSp>
        <p:nvCxnSpPr>
          <p:cNvPr id="349" name="Google Shape;349;p48"/>
          <p:cNvCxnSpPr>
            <a:stCxn id="343" idx="3"/>
            <a:endCxn id="350" idx="1"/>
          </p:cNvCxnSpPr>
          <p:nvPr/>
        </p:nvCxnSpPr>
        <p:spPr>
          <a:xfrm>
            <a:off x="5414100" y="2944500"/>
            <a:ext cx="1137300" cy="0"/>
          </a:xfrm>
          <a:prstGeom prst="straightConnector1">
            <a:avLst/>
          </a:prstGeom>
          <a:noFill/>
          <a:ln w="19050" cap="flat" cmpd="sng">
            <a:solidFill>
              <a:srgbClr val="0080FF"/>
            </a:solidFill>
            <a:prstDash val="solid"/>
            <a:round/>
            <a:headEnd type="none" w="med" len="med"/>
            <a:tailEnd type="none" w="med" len="med"/>
          </a:ln>
        </p:spPr>
      </p:cxnSp>
      <p:sp>
        <p:nvSpPr>
          <p:cNvPr id="350" name="Google Shape;350;p48"/>
          <p:cNvSpPr/>
          <p:nvPr/>
        </p:nvSpPr>
        <p:spPr>
          <a:xfrm>
            <a:off x="6551475" y="2726100"/>
            <a:ext cx="960900" cy="436800"/>
          </a:xfrm>
          <a:prstGeom prst="roundRect">
            <a:avLst>
              <a:gd name="adj" fmla="val 16667"/>
            </a:avLst>
          </a:prstGeom>
          <a:solidFill>
            <a:srgbClr val="FFFFFF"/>
          </a:solidFill>
          <a:ln w="19050"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u="sng">
                <a:latin typeface="Helvetica Neue"/>
                <a:ea typeface="Helvetica Neue"/>
                <a:cs typeface="Helvetica Neue"/>
                <a:sym typeface="Helvetica Neue"/>
              </a:rPr>
              <a:t>string</a:t>
            </a:r>
            <a:endParaRPr sz="2000" u="sng"/>
          </a:p>
        </p:txBody>
      </p:sp>
      <p:pic>
        <p:nvPicPr>
          <p:cNvPr id="351" name="Google Shape;351;p48"/>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25901371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b="0">
              <a:solidFill>
                <a:srgbClr val="FFAA7B"/>
              </a:solidFill>
            </a:endParaRPr>
          </a:p>
          <a:p>
            <a:pPr marL="0" lvl="0" indent="0" algn="l" rtl="0">
              <a:spcBef>
                <a:spcPts val="0"/>
              </a:spcBef>
              <a:spcAft>
                <a:spcPts val="0"/>
              </a:spcAft>
              <a:buNone/>
            </a:pPr>
            <a:r>
              <a:rPr lang="en">
                <a:latin typeface="Consolas"/>
                <a:ea typeface="Consolas"/>
                <a:cs typeface="Consolas"/>
                <a:sym typeface="Consolas"/>
              </a:rPr>
              <a:t>.append()</a:t>
            </a:r>
            <a:r>
              <a:rPr lang="en"/>
              <a:t> with combined strings</a:t>
            </a:r>
            <a:endParaRPr/>
          </a:p>
          <a:p>
            <a:pPr marL="0" lvl="0" indent="0" algn="l" rtl="0">
              <a:spcBef>
                <a:spcPts val="0"/>
              </a:spcBef>
              <a:spcAft>
                <a:spcPts val="0"/>
              </a:spcAft>
              <a:buNone/>
            </a:pPr>
            <a:endParaRPr b="0"/>
          </a:p>
        </p:txBody>
      </p:sp>
      <p:sp>
        <p:nvSpPr>
          <p:cNvPr id="357" name="Google Shape;357;p49"/>
          <p:cNvSpPr txBox="1"/>
          <p:nvPr/>
        </p:nvSpPr>
        <p:spPr>
          <a:xfrm>
            <a:off x="532950" y="1257300"/>
            <a:ext cx="8078100" cy="98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dirty="0">
                <a:solidFill>
                  <a:schemeClr val="dk1"/>
                </a:solidFill>
                <a:latin typeface="Helvetica Neue"/>
                <a:ea typeface="Helvetica Neue"/>
                <a:cs typeface="Helvetica Neue"/>
                <a:sym typeface="Helvetica Neue"/>
              </a:rPr>
              <a:t>Use </a:t>
            </a:r>
            <a:r>
              <a:rPr lang="en" sz="2400" b="1" u="sng" dirty="0">
                <a:solidFill>
                  <a:srgbClr val="FFAA7B"/>
                </a:solidFill>
                <a:latin typeface="Helvetica Neue"/>
                <a:ea typeface="Helvetica Neue"/>
                <a:cs typeface="Helvetica Neue"/>
                <a:sym typeface="Helvetica Neue"/>
              </a:rPr>
              <a:t>backticks</a:t>
            </a:r>
            <a:r>
              <a:rPr lang="en" sz="2400" dirty="0">
                <a:solidFill>
                  <a:schemeClr val="dk1"/>
                </a:solidFill>
                <a:latin typeface="Helvetica Neue"/>
                <a:ea typeface="Helvetica Neue"/>
                <a:cs typeface="Helvetica Neue"/>
                <a:sym typeface="Helvetica Neue"/>
              </a:rPr>
              <a:t> around the whole string and</a:t>
            </a:r>
            <a:r>
              <a:rPr lang="en" sz="2400" u="sng" dirty="0">
                <a:solidFill>
                  <a:schemeClr val="dk1"/>
                </a:solidFill>
                <a:latin typeface="Consolas"/>
                <a:ea typeface="Consolas"/>
                <a:cs typeface="Consolas"/>
                <a:sym typeface="Consolas"/>
              </a:rPr>
              <a:t> $ </a:t>
            </a:r>
            <a:r>
              <a:rPr lang="en" sz="2400" dirty="0">
                <a:solidFill>
                  <a:schemeClr val="dk1"/>
                </a:solidFill>
                <a:latin typeface="Helvetica Neue"/>
                <a:ea typeface="Helvetica Neue"/>
                <a:cs typeface="Helvetica Neue"/>
                <a:sym typeface="Helvetica Neue"/>
              </a:rPr>
              <a:t>and</a:t>
            </a:r>
            <a:r>
              <a:rPr lang="en" sz="2400" u="sng" dirty="0">
                <a:solidFill>
                  <a:schemeClr val="dk1"/>
                </a:solidFill>
                <a:latin typeface="Consolas"/>
                <a:ea typeface="Consolas"/>
                <a:cs typeface="Consolas"/>
                <a:sym typeface="Consolas"/>
              </a:rPr>
              <a:t> { } </a:t>
            </a:r>
            <a:r>
              <a:rPr lang="en" sz="2400" dirty="0">
                <a:solidFill>
                  <a:schemeClr val="dk1"/>
                </a:solidFill>
                <a:latin typeface="Helvetica Neue"/>
                <a:ea typeface="Helvetica Neue"/>
                <a:cs typeface="Helvetica Neue"/>
                <a:sym typeface="Helvetica Neue"/>
              </a:rPr>
              <a:t>around any variable.</a:t>
            </a:r>
            <a:endParaRPr sz="24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2400" dirty="0">
              <a:solidFill>
                <a:srgbClr val="FFAA7B"/>
              </a:solidFill>
              <a:latin typeface="Helvetica Neue"/>
              <a:ea typeface="Helvetica Neue"/>
              <a:cs typeface="Helvetica Neue"/>
              <a:sym typeface="Helvetica Neue"/>
            </a:endParaRPr>
          </a:p>
        </p:txBody>
      </p:sp>
      <p:sp>
        <p:nvSpPr>
          <p:cNvPr id="358" name="Google Shape;358;p49"/>
          <p:cNvSpPr txBox="1"/>
          <p:nvPr/>
        </p:nvSpPr>
        <p:spPr>
          <a:xfrm>
            <a:off x="1476300" y="2591175"/>
            <a:ext cx="6191400" cy="13677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$("button").click(function() {</a:t>
            </a:r>
            <a:endParaRPr sz="180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None/>
            </a:pPr>
            <a:r>
              <a:rPr lang="en" sz="1800">
                <a:solidFill>
                  <a:schemeClr val="dk1"/>
                </a:solidFill>
                <a:latin typeface="Consolas"/>
                <a:ea typeface="Consolas"/>
                <a:cs typeface="Consolas"/>
                <a:sym typeface="Consolas"/>
              </a:rPr>
              <a:t>let </a:t>
            </a:r>
            <a:r>
              <a:rPr lang="en" sz="1800" b="1">
                <a:solidFill>
                  <a:schemeClr val="dk1"/>
                </a:solidFill>
                <a:highlight>
                  <a:srgbClr val="EFEFEF"/>
                </a:highlight>
                <a:latin typeface="Consolas"/>
                <a:ea typeface="Consolas"/>
                <a:cs typeface="Consolas"/>
                <a:sym typeface="Consolas"/>
              </a:rPr>
              <a:t>newItem</a:t>
            </a:r>
            <a:r>
              <a:rPr lang="en" sz="1800">
                <a:solidFill>
                  <a:schemeClr val="dk1"/>
                </a:solidFill>
                <a:latin typeface="Consolas"/>
                <a:ea typeface="Consolas"/>
                <a:cs typeface="Consolas"/>
                <a:sym typeface="Consolas"/>
              </a:rPr>
              <a:t> = $("input").val();</a:t>
            </a:r>
            <a:endParaRPr sz="180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None/>
            </a:pPr>
            <a:r>
              <a:rPr lang="en" sz="1800">
                <a:solidFill>
                  <a:schemeClr val="dk1"/>
                </a:solidFill>
                <a:latin typeface="Consolas"/>
                <a:ea typeface="Consolas"/>
                <a:cs typeface="Consolas"/>
                <a:sym typeface="Consolas"/>
              </a:rPr>
              <a:t>$(".toDo").append(`&lt;li&gt;</a:t>
            </a:r>
            <a:r>
              <a:rPr lang="en" sz="1800" u="sng">
                <a:solidFill>
                  <a:srgbClr val="EF5330"/>
                </a:solidFill>
                <a:latin typeface="Consolas"/>
                <a:ea typeface="Consolas"/>
                <a:cs typeface="Consolas"/>
                <a:sym typeface="Consolas"/>
              </a:rPr>
              <a:t> ${</a:t>
            </a:r>
            <a:r>
              <a:rPr lang="en" sz="1800" b="1">
                <a:solidFill>
                  <a:schemeClr val="dk1"/>
                </a:solidFill>
                <a:highlight>
                  <a:srgbClr val="EFEFEF"/>
                </a:highlight>
                <a:latin typeface="Consolas"/>
                <a:ea typeface="Consolas"/>
                <a:cs typeface="Consolas"/>
                <a:sym typeface="Consolas"/>
              </a:rPr>
              <a:t>newItem</a:t>
            </a:r>
            <a:r>
              <a:rPr lang="en" sz="1800" u="sng">
                <a:solidFill>
                  <a:srgbClr val="EF5330"/>
                </a:solidFill>
                <a:latin typeface="Consolas"/>
                <a:ea typeface="Consolas"/>
                <a:cs typeface="Consolas"/>
                <a:sym typeface="Consolas"/>
              </a:rPr>
              <a:t>} </a:t>
            </a:r>
            <a:r>
              <a:rPr lang="en" sz="1800">
                <a:solidFill>
                  <a:schemeClr val="dk1"/>
                </a:solidFill>
                <a:latin typeface="Consolas"/>
                <a:ea typeface="Consolas"/>
                <a:cs typeface="Consolas"/>
                <a:sym typeface="Consolas"/>
              </a:rPr>
              <a:t>&lt;/li&gt;`);</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a:solidFill>
                <a:schemeClr val="dk1"/>
              </a:solidFill>
              <a:latin typeface="Consolas"/>
              <a:ea typeface="Consolas"/>
              <a:cs typeface="Consolas"/>
              <a:sym typeface="Consolas"/>
            </a:endParaRPr>
          </a:p>
        </p:txBody>
      </p:sp>
      <p:pic>
        <p:nvPicPr>
          <p:cNvPr id="359" name="Google Shape;359;p49"/>
          <p:cNvPicPr preferRelativeResize="0"/>
          <p:nvPr/>
        </p:nvPicPr>
        <p:blipFill>
          <a:blip r:embed="rId3">
            <a:alphaModFix/>
          </a:blip>
          <a:stretch>
            <a:fillRect/>
          </a:stretch>
        </p:blipFill>
        <p:spPr>
          <a:xfrm>
            <a:off x="8330938" y="128023"/>
            <a:ext cx="528825" cy="528803"/>
          </a:xfrm>
          <a:prstGeom prst="rect">
            <a:avLst/>
          </a:prstGeom>
          <a:noFill/>
          <a:ln>
            <a:noFill/>
          </a:ln>
        </p:spPr>
      </p:pic>
    </p:spTree>
    <p:extLst>
      <p:ext uri="{BB962C8B-B14F-4D97-AF65-F5344CB8AC3E}">
        <p14:creationId xmlns:p14="http://schemas.microsoft.com/office/powerpoint/2010/main" val="35508309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0"/>
          <p:cNvSpPr txBox="1">
            <a:spLocks noGrp="1"/>
          </p:cNvSpPr>
          <p:nvPr>
            <p:ph type="body" idx="1"/>
          </p:nvPr>
        </p:nvSpPr>
        <p:spPr>
          <a:xfrm>
            <a:off x="3263400" y="1538800"/>
            <a:ext cx="5323800" cy="2798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dirty="0">
                <a:solidFill>
                  <a:schemeClr val="dk1"/>
                </a:solidFill>
              </a:rPr>
              <a:t>Open </a:t>
            </a:r>
            <a:r>
              <a:rPr lang="en" sz="2000" u="sng" dirty="0">
                <a:solidFill>
                  <a:schemeClr val="hlink"/>
                </a:solidFill>
                <a:hlinkClick r:id="rId3"/>
              </a:rPr>
              <a:t>popcode</a:t>
            </a:r>
            <a:endParaRPr sz="2000" dirty="0">
              <a:solidFill>
                <a:schemeClr val="dk1"/>
              </a:solidFill>
            </a:endParaRPr>
          </a:p>
          <a:p>
            <a:pPr marL="0" lvl="0" indent="0" algn="l" rtl="0">
              <a:lnSpc>
                <a:spcPct val="115000"/>
              </a:lnSpc>
              <a:spcBef>
                <a:spcPts val="0"/>
              </a:spcBef>
              <a:spcAft>
                <a:spcPts val="0"/>
              </a:spcAft>
              <a:buNone/>
            </a:pPr>
            <a:endParaRPr sz="2000" dirty="0">
              <a:solidFill>
                <a:schemeClr val="dk1"/>
              </a:solidFill>
            </a:endParaRPr>
          </a:p>
          <a:p>
            <a:pPr marL="0" lvl="0" indent="0">
              <a:lnSpc>
                <a:spcPct val="115000"/>
              </a:lnSpc>
              <a:buNone/>
            </a:pPr>
            <a:r>
              <a:rPr lang="zh-CN" altLang="en-US" sz="2000" dirty="0">
                <a:solidFill>
                  <a:schemeClr val="dk1"/>
                </a:solidFill>
              </a:rPr>
              <a:t>使用</a:t>
            </a:r>
            <a:r>
              <a:rPr lang="en-US" altLang="zh-CN" sz="2000" dirty="0">
                <a:solidFill>
                  <a:schemeClr val="dk1"/>
                </a:solidFill>
              </a:rPr>
              <a:t>.</a:t>
            </a:r>
            <a:r>
              <a:rPr lang="en-US" sz="2000" dirty="0">
                <a:solidFill>
                  <a:schemeClr val="dk1"/>
                </a:solidFill>
              </a:rPr>
              <a:t>append（）</a:t>
            </a:r>
            <a:r>
              <a:rPr lang="zh-CN" altLang="en-US" sz="2000" dirty="0">
                <a:solidFill>
                  <a:schemeClr val="dk1"/>
                </a:solidFill>
              </a:rPr>
              <a:t>将包含所有输入文本的新段落（</a:t>
            </a:r>
            <a:r>
              <a:rPr lang="en-US" altLang="zh-CN" sz="2000" dirty="0">
                <a:solidFill>
                  <a:schemeClr val="dk1"/>
                </a:solidFill>
              </a:rPr>
              <a:t>&lt;</a:t>
            </a:r>
            <a:r>
              <a:rPr lang="en-US" sz="2000" dirty="0">
                <a:solidFill>
                  <a:schemeClr val="dk1"/>
                </a:solidFill>
              </a:rPr>
              <a:t>p&gt;）</a:t>
            </a:r>
            <a:r>
              <a:rPr lang="zh-CN" altLang="en-US" sz="2000" dirty="0">
                <a:solidFill>
                  <a:schemeClr val="dk1"/>
                </a:solidFill>
              </a:rPr>
              <a:t>添加到带有“ </a:t>
            </a:r>
            <a:r>
              <a:rPr lang="en-US" sz="2000" dirty="0">
                <a:solidFill>
                  <a:schemeClr val="dk1"/>
                </a:solidFill>
              </a:rPr>
              <a:t>history”</a:t>
            </a:r>
            <a:r>
              <a:rPr lang="zh-CN" altLang="en-US" sz="2000" dirty="0">
                <a:solidFill>
                  <a:schemeClr val="dk1"/>
                </a:solidFill>
              </a:rPr>
              <a:t>类的</a:t>
            </a:r>
            <a:r>
              <a:rPr lang="en-US" sz="2000" dirty="0">
                <a:solidFill>
                  <a:schemeClr val="dk1"/>
                </a:solidFill>
              </a:rPr>
              <a:t>div</a:t>
            </a:r>
            <a:r>
              <a:rPr lang="zh-CN" altLang="en-US" sz="2000" dirty="0">
                <a:solidFill>
                  <a:schemeClr val="dk1"/>
                </a:solidFill>
              </a:rPr>
              <a:t>的末尾。</a:t>
            </a:r>
            <a:endParaRPr lang="en-US" altLang="zh-CN" sz="2000" dirty="0">
              <a:solidFill>
                <a:schemeClr val="dk1"/>
              </a:solidFill>
            </a:endParaRPr>
          </a:p>
          <a:p>
            <a:pPr marL="0" lvl="0" indent="0">
              <a:lnSpc>
                <a:spcPct val="115000"/>
              </a:lnSpc>
              <a:buNone/>
            </a:pPr>
            <a:endParaRPr lang="en-US" altLang="zh-CN" sz="2000" dirty="0">
              <a:solidFill>
                <a:schemeClr val="dk1"/>
              </a:solidFill>
            </a:endParaRPr>
          </a:p>
          <a:p>
            <a:pPr marL="0" lvl="0" indent="0">
              <a:lnSpc>
                <a:spcPct val="115000"/>
              </a:lnSpc>
              <a:buNone/>
            </a:pPr>
            <a:r>
              <a:rPr lang="zh-CN" altLang="en-US" sz="2000" dirty="0">
                <a:solidFill>
                  <a:schemeClr val="dk1"/>
                </a:solidFill>
              </a:rPr>
              <a:t>修改漫画作业，让用户的话，不断叠加到下面的消息列表中</a:t>
            </a:r>
            <a:endParaRPr sz="2400" dirty="0">
              <a:solidFill>
                <a:schemeClr val="dk1"/>
              </a:solidFill>
            </a:endParaRPr>
          </a:p>
        </p:txBody>
      </p:sp>
      <p:pic>
        <p:nvPicPr>
          <p:cNvPr id="365" name="Google Shape;365;p50" descr="For the HD version with beep go to: http://www.youtube.com/watch?v=LY6h3pkdsro&#10;&#10;Possibly the easiest timer you'll ever use. Big easy to see numbers. Voted #1 by timer-timer.com - that's us :) http://timer-timer.com. For a version that beeps when it reaches 0 see link above." title="5 Minute Countdown Timer">
            <a:hlinkClick r:id="rId4"/>
          </p:cNvPr>
          <p:cNvPicPr preferRelativeResize="0"/>
          <p:nvPr/>
        </p:nvPicPr>
        <p:blipFill>
          <a:blip r:embed="rId5">
            <a:alphaModFix/>
          </a:blip>
          <a:stretch>
            <a:fillRect/>
          </a:stretch>
        </p:blipFill>
        <p:spPr>
          <a:xfrm>
            <a:off x="212025" y="2280357"/>
            <a:ext cx="2319150" cy="1739375"/>
          </a:xfrm>
          <a:prstGeom prst="rect">
            <a:avLst/>
          </a:prstGeom>
          <a:noFill/>
          <a:ln>
            <a:noFill/>
          </a:ln>
        </p:spPr>
      </p:pic>
      <p:sp>
        <p:nvSpPr>
          <p:cNvPr id="2" name="矩形 1">
            <a:extLst>
              <a:ext uri="{FF2B5EF4-FFF2-40B4-BE49-F238E27FC236}">
                <a16:creationId xmlns:a16="http://schemas.microsoft.com/office/drawing/2014/main" id="{D29DE215-8760-6449-894E-D5854280FF3B}"/>
              </a:ext>
            </a:extLst>
          </p:cNvPr>
          <p:cNvSpPr/>
          <p:nvPr/>
        </p:nvSpPr>
        <p:spPr>
          <a:xfrm>
            <a:off x="3419475" y="624215"/>
            <a:ext cx="4572000" cy="738664"/>
          </a:xfrm>
          <a:prstGeom prst="rect">
            <a:avLst/>
          </a:prstGeom>
        </p:spPr>
        <p:txBody>
          <a:bodyPr>
            <a:spAutoFit/>
          </a:bodyPr>
          <a:lstStyle/>
          <a:p>
            <a:r>
              <a:rPr lang="en-US" altLang="zh-CN" dirty="0">
                <a:hlinkClick r:id="rId6"/>
              </a:rPr>
              <a:t>https://popcode.org/?snapshot=05aed423-535f-445c-adc3-da3db168a34d</a:t>
            </a:r>
            <a:endParaRPr lang="en-US" altLang="zh-CN" dirty="0"/>
          </a:p>
          <a:p>
            <a:endParaRPr lang="zh-CN" altLang="en-US" dirty="0"/>
          </a:p>
        </p:txBody>
      </p:sp>
      <p:pic>
        <p:nvPicPr>
          <p:cNvPr id="3" name="图片 2">
            <a:extLst>
              <a:ext uri="{FF2B5EF4-FFF2-40B4-BE49-F238E27FC236}">
                <a16:creationId xmlns:a16="http://schemas.microsoft.com/office/drawing/2014/main" id="{7EE82D39-6A28-5549-A648-3A394ABD58DF}"/>
              </a:ext>
            </a:extLst>
          </p:cNvPr>
          <p:cNvPicPr>
            <a:picLocks noChangeAspect="1"/>
          </p:cNvPicPr>
          <p:nvPr/>
        </p:nvPicPr>
        <p:blipFill>
          <a:blip r:embed="rId7"/>
          <a:stretch>
            <a:fillRect/>
          </a:stretch>
        </p:blipFill>
        <p:spPr>
          <a:xfrm>
            <a:off x="157847" y="2407819"/>
            <a:ext cx="2636851" cy="1484449"/>
          </a:xfrm>
          <a:prstGeom prst="rect">
            <a:avLst/>
          </a:prstGeom>
        </p:spPr>
      </p:pic>
    </p:spTree>
    <p:extLst>
      <p:ext uri="{BB962C8B-B14F-4D97-AF65-F5344CB8AC3E}">
        <p14:creationId xmlns:p14="http://schemas.microsoft.com/office/powerpoint/2010/main" val="35162892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3"/>
          <p:cNvSpPr txBox="1">
            <a:spLocks noGrp="1"/>
          </p:cNvSpPr>
          <p:nvPr>
            <p:ph type="ctrTitle"/>
          </p:nvPr>
        </p:nvSpPr>
        <p:spPr>
          <a:xfrm>
            <a:off x="175025" y="1718625"/>
            <a:ext cx="2401500" cy="31074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2000"/>
              <a:t>How can I combine strings and variables to add HTML to my webpage?</a:t>
            </a:r>
            <a:endParaRPr sz="2000"/>
          </a:p>
          <a:p>
            <a:pPr marL="0" lvl="0" indent="0" algn="l" rtl="0">
              <a:spcBef>
                <a:spcPts val="0"/>
              </a:spcBef>
              <a:spcAft>
                <a:spcPts val="0"/>
              </a:spcAft>
              <a:buClr>
                <a:schemeClr val="dk1"/>
              </a:buClr>
              <a:buSzPts val="1100"/>
              <a:buFont typeface="Arial"/>
              <a:buNone/>
            </a:pPr>
            <a:endParaRPr>
              <a:solidFill>
                <a:srgbClr val="15C2D2"/>
              </a:solidFill>
            </a:endParaRPr>
          </a:p>
        </p:txBody>
      </p:sp>
      <p:sp>
        <p:nvSpPr>
          <p:cNvPr id="411" name="Google Shape;411;p53"/>
          <p:cNvSpPr txBox="1"/>
          <p:nvPr/>
        </p:nvSpPr>
        <p:spPr>
          <a:xfrm>
            <a:off x="3302000" y="2349500"/>
            <a:ext cx="5293500" cy="112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Helvetica Neue"/>
                <a:ea typeface="Helvetica Neue"/>
                <a:cs typeface="Helvetica Neue"/>
                <a:sym typeface="Helvetica Neue"/>
              </a:rPr>
              <a:t>Coders will…</a:t>
            </a:r>
            <a:endParaRPr sz="2200">
              <a:latin typeface="Helvetica Neue"/>
              <a:ea typeface="Helvetica Neue"/>
              <a:cs typeface="Helvetica Neue"/>
              <a:sym typeface="Helvetica Neue"/>
            </a:endParaRPr>
          </a:p>
          <a:p>
            <a:pPr marL="0" lvl="0" indent="0" algn="ctr" rtl="0">
              <a:spcBef>
                <a:spcPts val="0"/>
              </a:spcBef>
              <a:spcAft>
                <a:spcPts val="0"/>
              </a:spcAft>
              <a:buNone/>
            </a:pPr>
            <a:r>
              <a:rPr lang="en" sz="2200">
                <a:latin typeface="Helvetica Neue"/>
                <a:ea typeface="Helvetica Neue"/>
                <a:cs typeface="Helvetica Neue"/>
                <a:sym typeface="Helvetica Neue"/>
              </a:rPr>
              <a:t>use the </a:t>
            </a:r>
            <a:r>
              <a:rPr lang="en" sz="2200" b="1">
                <a:solidFill>
                  <a:srgbClr val="FFAA7B"/>
                </a:solidFill>
                <a:latin typeface="Consolas"/>
                <a:ea typeface="Consolas"/>
                <a:cs typeface="Consolas"/>
                <a:sym typeface="Consolas"/>
              </a:rPr>
              <a:t>.append()</a:t>
            </a:r>
            <a:r>
              <a:rPr lang="en" sz="2200">
                <a:latin typeface="Helvetica Neue"/>
                <a:ea typeface="Helvetica Neue"/>
                <a:cs typeface="Helvetica Neue"/>
                <a:sym typeface="Helvetica Neue"/>
              </a:rPr>
              <a:t> jQuery action and </a:t>
            </a:r>
            <a:r>
              <a:rPr lang="en" sz="2200" b="1">
                <a:solidFill>
                  <a:srgbClr val="FFAA7B"/>
                </a:solidFill>
                <a:latin typeface="Helvetica Neue"/>
                <a:ea typeface="Helvetica Neue"/>
                <a:cs typeface="Helvetica Neue"/>
                <a:sym typeface="Helvetica Neue"/>
              </a:rPr>
              <a:t>string interpolation</a:t>
            </a:r>
            <a:r>
              <a:rPr lang="en" sz="2200">
                <a:latin typeface="Helvetica Neue"/>
                <a:ea typeface="Helvetica Neue"/>
                <a:cs typeface="Helvetica Neue"/>
                <a:sym typeface="Helvetica Neue"/>
              </a:rPr>
              <a:t> to add HTML elements to a webpage.</a:t>
            </a:r>
            <a:endParaRPr sz="2200">
              <a:latin typeface="Helvetica Neue"/>
              <a:ea typeface="Helvetica Neue"/>
              <a:cs typeface="Helvetica Neue"/>
              <a:sym typeface="Helvetica Neue"/>
            </a:endParaRPr>
          </a:p>
        </p:txBody>
      </p:sp>
      <p:pic>
        <p:nvPicPr>
          <p:cNvPr id="412" name="Google Shape;412;p53"/>
          <p:cNvPicPr preferRelativeResize="0"/>
          <p:nvPr/>
        </p:nvPicPr>
        <p:blipFill>
          <a:blip r:embed="rId3">
            <a:alphaModFix/>
          </a:blip>
          <a:stretch>
            <a:fillRect/>
          </a:stretch>
        </p:blipFill>
        <p:spPr>
          <a:xfrm>
            <a:off x="5310125" y="1064025"/>
            <a:ext cx="1230325" cy="1230325"/>
          </a:xfrm>
          <a:prstGeom prst="rect">
            <a:avLst/>
          </a:prstGeom>
          <a:noFill/>
          <a:ln>
            <a:noFill/>
          </a:ln>
        </p:spPr>
      </p:pic>
    </p:spTree>
    <p:extLst>
      <p:ext uri="{BB962C8B-B14F-4D97-AF65-F5344CB8AC3E}">
        <p14:creationId xmlns:p14="http://schemas.microsoft.com/office/powerpoint/2010/main" val="701836619"/>
      </p:ext>
    </p:extLst>
  </p:cSld>
  <p:clrMapOvr>
    <a:masterClrMapping/>
  </p:clrMapOvr>
</p:sld>
</file>

<file path=ppt/theme/theme1.xml><?xml version="1.0" encoding="utf-8"?>
<a:theme xmlns:a="http://schemas.openxmlformats.org/drawingml/2006/main" name="Code Nation v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8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815</TotalTime>
  <Words>5911</Words>
  <Application>Microsoft Macintosh PowerPoint</Application>
  <PresentationFormat>全屏显示(16:9)</PresentationFormat>
  <Paragraphs>742</Paragraphs>
  <Slides>101</Slides>
  <Notes>98</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101</vt:i4>
      </vt:variant>
    </vt:vector>
  </HeadingPairs>
  <TitlesOfParts>
    <vt:vector size="109" baseType="lpstr">
      <vt:lpstr>Roboto</vt:lpstr>
      <vt:lpstr>Arial</vt:lpstr>
      <vt:lpstr>Roboto Slab</vt:lpstr>
      <vt:lpstr>宋体</vt:lpstr>
      <vt:lpstr>Consolas</vt:lpstr>
      <vt:lpstr>Trebuchet MS</vt:lpstr>
      <vt:lpstr>Helvetica Neue</vt:lpstr>
      <vt:lpstr>Code Nation v2</vt:lpstr>
      <vt:lpstr>PowerPoint 演示文稿</vt:lpstr>
      <vt:lpstr>define a programming language and identify ways that JavaScript can be used in a website.</vt:lpstr>
      <vt:lpstr>What is the algorithm for making a peanut butter and jelly sandwich?</vt:lpstr>
      <vt:lpstr>We need a “programming” language to make our website interactive!</vt:lpstr>
      <vt:lpstr>Modern websites consist of: HTML CSS JavaScript</vt:lpstr>
      <vt:lpstr>Modern websites consist of: HTML CSS JavaScript</vt:lpstr>
      <vt:lpstr>What is JavaScript used for, again? </vt:lpstr>
      <vt:lpstr>What is JavaScript used for, again? </vt:lpstr>
      <vt:lpstr>Your turn to explore JavaScript!</vt:lpstr>
      <vt:lpstr>PowerPoint 演示文稿</vt:lpstr>
      <vt:lpstr>PowerPoint 演示文稿</vt:lpstr>
      <vt:lpstr>Usernames, locations, the number of likes and hashtags are all types of information that are in an Instagram posts</vt:lpstr>
      <vt:lpstr>create a new variable （变量）, store information in it, and read its value（值）. </vt:lpstr>
      <vt:lpstr>A variable is a placeholder that stores a value.  You can then use the variable’s stored information in your website.  </vt:lpstr>
      <vt:lpstr>But why are variables useful?</vt:lpstr>
      <vt:lpstr>Variables</vt:lpstr>
      <vt:lpstr>The value of my variable is  inside the box.   </vt:lpstr>
      <vt:lpstr>What about now?</vt:lpstr>
      <vt:lpstr>What about now?     </vt:lpstr>
      <vt:lpstr>Variables</vt:lpstr>
      <vt:lpstr>存一个值         </vt:lpstr>
      <vt:lpstr>Declaring a Variable        </vt:lpstr>
      <vt:lpstr>Storing a Value         </vt:lpstr>
      <vt:lpstr>What’s the name of this variable?  What’s the initial value?</vt:lpstr>
      <vt:lpstr>What will display on the page? </vt:lpstr>
      <vt:lpstr>What will display on the page? </vt:lpstr>
      <vt:lpstr>What will display on the page? </vt:lpstr>
      <vt:lpstr>What will display on the page? </vt:lpstr>
      <vt:lpstr>Watch Out! 😱😱😱</vt:lpstr>
      <vt:lpstr>Naming Variables</vt:lpstr>
      <vt:lpstr>Naming Variables</vt:lpstr>
      <vt:lpstr>Keywords</vt:lpstr>
      <vt:lpstr>How do I declare a variable? How do I assign a new value to it? </vt:lpstr>
      <vt:lpstr>After this code runs, what is the value of myFruit?</vt:lpstr>
      <vt:lpstr>On a piece of paper: Declare a variable named greeting and give it the value “Hello!” Declare another variable named age and give it the value 15. </vt:lpstr>
      <vt:lpstr>Open popcode: 声明一个名为greeting的变量，并将其值设为“ Hello！”。 声明另一个名为age的变量，并将其值设置为15。</vt:lpstr>
      <vt:lpstr>Let’s Practice Together Declare a variable, assign a value to it, and display its current value.</vt:lpstr>
      <vt:lpstr>identify strings and numbers as data types and differentiate between them. </vt:lpstr>
      <vt:lpstr>Connections</vt:lpstr>
      <vt:lpstr>Type</vt:lpstr>
      <vt:lpstr>Data Types        </vt:lpstr>
      <vt:lpstr>Data Types        </vt:lpstr>
      <vt:lpstr>Numbers         </vt:lpstr>
      <vt:lpstr>Strings              </vt:lpstr>
      <vt:lpstr>PowerPoint 演示文稿</vt:lpstr>
      <vt:lpstr>Raise your hand if...</vt:lpstr>
      <vt:lpstr>You CAN check your work!</vt:lpstr>
      <vt:lpstr>Console</vt:lpstr>
      <vt:lpstr>Console</vt:lpstr>
      <vt:lpstr>Console Demo    </vt:lpstr>
      <vt:lpstr>use operators（操作符） to manipulate data. </vt:lpstr>
      <vt:lpstr>Connections      </vt:lpstr>
      <vt:lpstr>Operators         </vt:lpstr>
      <vt:lpstr>Operators         </vt:lpstr>
      <vt:lpstr>Operators         </vt:lpstr>
      <vt:lpstr>Operators         </vt:lpstr>
      <vt:lpstr>Operators         </vt:lpstr>
      <vt:lpstr>Concatenating Strings      </vt:lpstr>
      <vt:lpstr>Can we use operators to combine different data types?</vt:lpstr>
      <vt:lpstr>PowerPoint 演示文稿</vt:lpstr>
      <vt:lpstr>PowerPoint 演示文稿</vt:lpstr>
      <vt:lpstr>PowerPoint 演示文稿</vt:lpstr>
      <vt:lpstr>PowerPoint 演示文稿</vt:lpstr>
      <vt:lpstr>How do we know the difference between strings and numbers? Name 4 operators </vt:lpstr>
      <vt:lpstr>PowerPoint 演示文稿</vt:lpstr>
      <vt:lpstr>Can you identify which variables are holding strings and which variables are holdin numbers?  let eggs = 12; let food = "ham"; let name = "breakfast"; let pancakes = 3; let time =  "800";       </vt:lpstr>
      <vt:lpstr>Open popcode. Use typeof to identify which variables are holding strings and which variables are holding numbers.  let eggs = 12; let food = "ham"; let name = "breakfast"; let pancakes = 3; let time =  "800";       </vt:lpstr>
      <vt:lpstr>使用input.val（）从输入字段中检索值</vt:lpstr>
      <vt:lpstr>输入框</vt:lpstr>
      <vt:lpstr>Where have you seen this?  </vt:lpstr>
      <vt:lpstr>What do we need to build this?</vt:lpstr>
      <vt:lpstr>Input Field      </vt:lpstr>
      <vt:lpstr>Where have you seen this?  </vt:lpstr>
      <vt:lpstr>Placeholder attribute</vt:lpstr>
      <vt:lpstr>PowerPoint 演示文稿</vt:lpstr>
      <vt:lpstr>.val() inside a click handler</vt:lpstr>
      <vt:lpstr>.val() inside a click handler</vt:lpstr>
      <vt:lpstr>.val() inside a click handler</vt:lpstr>
      <vt:lpstr>.val() inside a click handler</vt:lpstr>
      <vt:lpstr>.val() inside a click handler</vt:lpstr>
      <vt:lpstr>PowerPoint 演示文稿</vt:lpstr>
      <vt:lpstr>.val() inside a click handler</vt:lpstr>
      <vt:lpstr>How do I make space for the user to type?  How do I use the text they typed? </vt:lpstr>
      <vt:lpstr>PowerPoint 演示文稿</vt:lpstr>
      <vt:lpstr>Given the following HTML, write the JavaScript to:      When the button is clicked, Save the value of the input to a new variable. Make the text typed in the input field appear in the speech bubble. </vt:lpstr>
      <vt:lpstr>Open popcode.   1.将输入的值保存到新变量。 2.单击按钮时，使在输入字段中键入的文本出现在气泡中。</vt:lpstr>
      <vt:lpstr>PowerPoint 演示文稿</vt:lpstr>
      <vt:lpstr>Cookie Converter</vt:lpstr>
      <vt:lpstr>PowerPoint 演示文稿</vt:lpstr>
      <vt:lpstr>use the .append() jQuery action and string interpolation to add HTML elements to a webpage. </vt:lpstr>
      <vt:lpstr>Review: .val() inside a click handler </vt:lpstr>
      <vt:lpstr> Review: .val() with .text() </vt:lpstr>
      <vt:lpstr>Using .append() </vt:lpstr>
      <vt:lpstr>Using .append 附加() to add HTML</vt:lpstr>
      <vt:lpstr>Using .append() to add HTML</vt:lpstr>
      <vt:lpstr> .append() with combined strings </vt:lpstr>
      <vt:lpstr> .append() with combined strings </vt:lpstr>
      <vt:lpstr>PowerPoint 演示文稿</vt:lpstr>
      <vt:lpstr>How can I combine strings and variables to add HTML to my webpage? </vt:lpstr>
      <vt:lpstr>PowerPoint 演示文稿</vt:lpstr>
      <vt:lpstr>PowerPoint 演示文稿</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Yishuai Chen</cp:lastModifiedBy>
  <cp:revision>34</cp:revision>
  <dcterms:modified xsi:type="dcterms:W3CDTF">2020-04-24T11:57:10Z</dcterms:modified>
</cp:coreProperties>
</file>